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9"/>
  </p:notesMasterIdLst>
  <p:sldIdLst>
    <p:sldId id="256" r:id="rId2"/>
    <p:sldId id="279" r:id="rId3"/>
    <p:sldId id="259" r:id="rId4"/>
    <p:sldId id="276" r:id="rId5"/>
    <p:sldId id="277" r:id="rId6"/>
    <p:sldId id="278" r:id="rId7"/>
    <p:sldId id="274" r:id="rId8"/>
  </p:sldIdLst>
  <p:sldSz cx="12192000" cy="6858000"/>
  <p:notesSz cx="6858000" cy="9144000"/>
  <p:custDataLst>
    <p:tags r:id="rId1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985" autoAdjust="0"/>
  </p:normalViewPr>
  <p:slideViewPr>
    <p:cSldViewPr snapToGrid="0">
      <p:cViewPr varScale="1">
        <p:scale>
          <a:sx n="42" d="100"/>
          <a:sy n="42" d="100"/>
        </p:scale>
        <p:origin x="156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0B959-536A-4CA5-9DC9-387BF082A5F5}" type="datetimeFigureOut">
              <a:rPr lang="en-AU" smtClean="0"/>
              <a:t>24/11/2023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5DC0D-265F-4047-AB5C-F13CA360978E}" type="slidenum">
              <a:rPr lang="en-AU" smtClean="0"/>
              <a:t>‹#›</a:t>
            </a:fld>
            <a:endParaRPr lang="en-AU"/>
          </a:p>
        </p:txBody>
      </p:sp>
    </p:spTree>
    <p:extLst>
      <p:ext uri="{BB962C8B-B14F-4D97-AF65-F5344CB8AC3E}">
        <p14:creationId xmlns:p14="http://schemas.microsoft.com/office/powerpoint/2010/main" val="1766659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Digital Transformation fundamentally changes the way an organisation operates and delivers services. It integrates digital technology into all areas of the business, and along each step of the customer journey. But more than anything, digital transformation is a cultural change, a different way of thinking, a willingness to challenge the norm, to give a new idea “a crack”, and to get comfortable with failure.</a:t>
            </a:r>
          </a:p>
          <a:p>
            <a:endParaRPr lang="en-AU" dirty="0"/>
          </a:p>
        </p:txBody>
      </p:sp>
      <p:sp>
        <p:nvSpPr>
          <p:cNvPr id="4" name="Slide Number Placeholder 3"/>
          <p:cNvSpPr>
            <a:spLocks noGrp="1"/>
          </p:cNvSpPr>
          <p:nvPr>
            <p:ph type="sldNum" sz="quarter" idx="5"/>
          </p:nvPr>
        </p:nvSpPr>
        <p:spPr/>
        <p:txBody>
          <a:bodyPr/>
          <a:lstStyle/>
          <a:p>
            <a:fld id="{3F25DC0D-265F-4047-AB5C-F13CA360978E}" type="slidenum">
              <a:rPr lang="en-AU" smtClean="0"/>
              <a:t>1</a:t>
            </a:fld>
            <a:endParaRPr lang="en-AU"/>
          </a:p>
        </p:txBody>
      </p:sp>
    </p:spTree>
    <p:extLst>
      <p:ext uri="{BB962C8B-B14F-4D97-AF65-F5344CB8AC3E}">
        <p14:creationId xmlns:p14="http://schemas.microsoft.com/office/powerpoint/2010/main" val="3916104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Located 80 kilometres south of Sydney, Wollongong covers 714 square kilometres and occupies a narrow strip bordered by the Royal National Park to the north, Lake Illawarra to the south, the Pacific Ocean to the east and the Illawarra escarpment to the west.</a:t>
            </a:r>
          </a:p>
          <a:p>
            <a:endParaRPr lang="en-AU" dirty="0"/>
          </a:p>
          <a:p>
            <a:r>
              <a:rPr lang="en-AU" dirty="0"/>
              <a:t>Wollongong is the fourth largest city in NSW and the 11</a:t>
            </a:r>
            <a:r>
              <a:rPr lang="en-AU" baseline="30000" dirty="0"/>
              <a:t>th</a:t>
            </a:r>
            <a:r>
              <a:rPr lang="en-AU" dirty="0"/>
              <a:t> largest in Australia in terms of population. </a:t>
            </a:r>
          </a:p>
          <a:p>
            <a:endParaRPr lang="en-AU" dirty="0"/>
          </a:p>
          <a:p>
            <a:r>
              <a:rPr lang="en-AU" dirty="0"/>
              <a:t>In 2021, a total of 74.9% of the population of Wollongong stated they were Australian born . Of those born overseas the five main countries of birth were United Kingdom, North Macedonia, Italy, India and New Zealand.</a:t>
            </a:r>
          </a:p>
        </p:txBody>
      </p:sp>
      <p:sp>
        <p:nvSpPr>
          <p:cNvPr id="4" name="Slide Number Placeholder 3"/>
          <p:cNvSpPr>
            <a:spLocks noGrp="1"/>
          </p:cNvSpPr>
          <p:nvPr>
            <p:ph type="sldNum" sz="quarter" idx="5"/>
          </p:nvPr>
        </p:nvSpPr>
        <p:spPr/>
        <p:txBody>
          <a:bodyPr/>
          <a:lstStyle/>
          <a:p>
            <a:fld id="{3F25DC0D-265F-4047-AB5C-F13CA360978E}" type="slidenum">
              <a:rPr lang="en-AU" smtClean="0"/>
              <a:t>2</a:t>
            </a:fld>
            <a:endParaRPr lang="en-AU"/>
          </a:p>
        </p:txBody>
      </p:sp>
    </p:spTree>
    <p:extLst>
      <p:ext uri="{BB962C8B-B14F-4D97-AF65-F5344CB8AC3E}">
        <p14:creationId xmlns:p14="http://schemas.microsoft.com/office/powerpoint/2010/main" val="287205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In 2018, the time was right for Wollongong City Council embark on a digital transformation that aligned with our position as a City of Innovation.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However, for Wollongong City Council, digital transformation was far more than just moving legacy systems to the cloud, digitalising how information was stored, or even using Artificial Intelligence to inform decision making. It was a fundamental change to the way Council conducted business; a cultural shift in the organisation to have the courage to work together to do the right things better.</a:t>
            </a:r>
          </a:p>
          <a:p>
            <a:pPr marL="0" indent="0">
              <a:buFontTx/>
              <a:buNone/>
            </a:pPr>
            <a:endParaRPr lang="en-AU" dirty="0"/>
          </a:p>
        </p:txBody>
      </p:sp>
      <p:sp>
        <p:nvSpPr>
          <p:cNvPr id="4" name="Slide Number Placeholder 3"/>
          <p:cNvSpPr>
            <a:spLocks noGrp="1"/>
          </p:cNvSpPr>
          <p:nvPr>
            <p:ph type="sldNum" sz="quarter" idx="5"/>
          </p:nvPr>
        </p:nvSpPr>
        <p:spPr/>
        <p:txBody>
          <a:bodyPr/>
          <a:lstStyle/>
          <a:p>
            <a:fld id="{3F25DC0D-265F-4047-AB5C-F13CA360978E}" type="slidenum">
              <a:rPr lang="en-AU" smtClean="0"/>
              <a:t>3</a:t>
            </a:fld>
            <a:endParaRPr lang="en-AU"/>
          </a:p>
        </p:txBody>
      </p:sp>
    </p:spTree>
    <p:extLst>
      <p:ext uri="{BB962C8B-B14F-4D97-AF65-F5344CB8AC3E}">
        <p14:creationId xmlns:p14="http://schemas.microsoft.com/office/powerpoint/2010/main" val="221870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It started with an Information Management and Technology Strategy that aligned with the Organisation’s objectives with business goals and was co-created with the organisation’s executive and middle management.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redesigned business and products around customer-focussed outcomes, including using cloud services to accelerate change. We embraced mobility, artificial intelligence, and the Internet of Things to boost operational efficiency and respond to evolving community expectations.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IMT Strategy is part of the Resourcing strategy for Council approved by the Council.</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needed to redesign the provision of information technology services. Being largely technically and on-premise focussed, the functions needed to be refined and revised. The operating model was redesigned so that the new functions could be delivered. The operating model specified all the functions required to deliver the information and technology strategic objectives and the structure, roles and responsibilities designed to deliver these. It was necessary to retrain our employees in cloud, cyber security, data analytics,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DevOPs</a:t>
            </a:r>
            <a:r>
              <a:rPr lang="en-AU" sz="1800" dirty="0">
                <a:effectLst/>
                <a:latin typeface="Calibri" panose="020F0502020204030204" pitchFamily="34" charset="0"/>
                <a:ea typeface="Calibri" panose="020F0502020204030204" pitchFamily="34" charset="0"/>
                <a:cs typeface="Times New Roman" panose="02020603050405020304" pitchFamily="18" charset="0"/>
              </a:rPr>
              <a:t> and other modern technologies. In the business, our field staff also needed training in computer literacy, mobile device utilisation, information privacy and cyber security. We also created strategic relationships with a handful of external providers.</a:t>
            </a:r>
          </a:p>
          <a:p>
            <a:endParaRPr lang="en-AU" dirty="0"/>
          </a:p>
        </p:txBody>
      </p:sp>
      <p:sp>
        <p:nvSpPr>
          <p:cNvPr id="4" name="Slide Number Placeholder 3"/>
          <p:cNvSpPr>
            <a:spLocks noGrp="1"/>
          </p:cNvSpPr>
          <p:nvPr>
            <p:ph type="sldNum" sz="quarter" idx="5"/>
          </p:nvPr>
        </p:nvSpPr>
        <p:spPr/>
        <p:txBody>
          <a:bodyPr/>
          <a:lstStyle/>
          <a:p>
            <a:fld id="{3F25DC0D-265F-4047-AB5C-F13CA360978E}" type="slidenum">
              <a:rPr lang="en-AU" smtClean="0"/>
              <a:t>4</a:t>
            </a:fld>
            <a:endParaRPr lang="en-AU"/>
          </a:p>
        </p:txBody>
      </p:sp>
    </p:spTree>
    <p:extLst>
      <p:ext uri="{BB962C8B-B14F-4D97-AF65-F5344CB8AC3E}">
        <p14:creationId xmlns:p14="http://schemas.microsoft.com/office/powerpoint/2010/main" val="279657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But, more importantly, a cultural change was required to support this digital transformation.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In 2018 staff also participated in a refresh of our organisational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focus was on creating an enabling space to shape the choices that people make daily. The values encouraged collaboration, innovation, interdependence, belonging, and inclusion.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But most importantly the refreshed values provided the framework and the language to being open to having the courage to challenge the norm, while being respectful and ensuring that sustainability and working across information silos was paramount.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cultural change was imperative in supporting the digital transformation journey that was about to begin.</a:t>
            </a:r>
          </a:p>
          <a:p>
            <a:endParaRPr lang="en-AU" dirty="0"/>
          </a:p>
        </p:txBody>
      </p:sp>
      <p:sp>
        <p:nvSpPr>
          <p:cNvPr id="4" name="Slide Number Placeholder 3"/>
          <p:cNvSpPr>
            <a:spLocks noGrp="1"/>
          </p:cNvSpPr>
          <p:nvPr>
            <p:ph type="sldNum" sz="quarter" idx="5"/>
          </p:nvPr>
        </p:nvSpPr>
        <p:spPr/>
        <p:txBody>
          <a:bodyPr/>
          <a:lstStyle/>
          <a:p>
            <a:fld id="{3F25DC0D-265F-4047-AB5C-F13CA360978E}" type="slidenum">
              <a:rPr lang="en-AU" smtClean="0"/>
              <a:t>5</a:t>
            </a:fld>
            <a:endParaRPr lang="en-AU"/>
          </a:p>
        </p:txBody>
      </p:sp>
    </p:spTree>
    <p:extLst>
      <p:ext uri="{BB962C8B-B14F-4D97-AF65-F5344CB8AC3E}">
        <p14:creationId xmlns:p14="http://schemas.microsoft.com/office/powerpoint/2010/main" val="361014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According to Capgemini Digital Transformation Institute and MIT Sloan School of Management many digital transformations are delayed or failing due to poor leadership, disconnects between IT and the business, lagging employee engagement, and substandard operations.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However, key to the demise of many digital transformation projects is the use of cost cutting as a driver, a big-bang approach, and a failure to include the business in planning and implementation.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At Wollongong City Council we have adopted an agile approach, providing the mechanisms to flex and change should this be required. Let’s face it, who could have seen the COVID-19 pandemic coming!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Our drivers are clear, we are here to create an extraordinary Wollongong through a measured implementation of digitalisation.  To ensure this is the case, we have set our baseline and are monitoring our progress. To date we have had a fair degree of success, but the journey continues.</a:t>
            </a:r>
          </a:p>
          <a:p>
            <a:endParaRPr lang="en-AU" dirty="0"/>
          </a:p>
        </p:txBody>
      </p:sp>
      <p:sp>
        <p:nvSpPr>
          <p:cNvPr id="4" name="Slide Number Placeholder 3"/>
          <p:cNvSpPr>
            <a:spLocks noGrp="1"/>
          </p:cNvSpPr>
          <p:nvPr>
            <p:ph type="sldNum" sz="quarter" idx="5"/>
          </p:nvPr>
        </p:nvSpPr>
        <p:spPr/>
        <p:txBody>
          <a:bodyPr/>
          <a:lstStyle/>
          <a:p>
            <a:fld id="{3F25DC0D-265F-4047-AB5C-F13CA360978E}" type="slidenum">
              <a:rPr lang="en-AU" smtClean="0"/>
              <a:t>6</a:t>
            </a:fld>
            <a:endParaRPr lang="en-AU"/>
          </a:p>
        </p:txBody>
      </p:sp>
    </p:spTree>
    <p:extLst>
      <p:ext uri="{BB962C8B-B14F-4D97-AF65-F5344CB8AC3E}">
        <p14:creationId xmlns:p14="http://schemas.microsoft.com/office/powerpoint/2010/main" val="110399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25DC0D-265F-4047-AB5C-F13CA360978E}" type="slidenum">
              <a:rPr lang="en-AU" smtClean="0"/>
              <a:t>7</a:t>
            </a:fld>
            <a:endParaRPr lang="en-AU"/>
          </a:p>
        </p:txBody>
      </p:sp>
    </p:spTree>
    <p:extLst>
      <p:ext uri="{BB962C8B-B14F-4D97-AF65-F5344CB8AC3E}">
        <p14:creationId xmlns:p14="http://schemas.microsoft.com/office/powerpoint/2010/main" val="2715510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age">
    <p:spTree>
      <p:nvGrpSpPr>
        <p:cNvPr id="1" name=""/>
        <p:cNvGrpSpPr/>
        <p:nvPr/>
      </p:nvGrpSpPr>
      <p:grpSpPr>
        <a:xfrm>
          <a:off x="0" y="0"/>
          <a:ext cx="0" cy="0"/>
          <a:chOff x="0" y="0"/>
          <a:chExt cx="0" cy="0"/>
        </a:xfrm>
      </p:grpSpPr>
      <p:sp>
        <p:nvSpPr>
          <p:cNvPr id="7" name="Rectangle 6"/>
          <p:cNvSpPr/>
          <p:nvPr/>
        </p:nvSpPr>
        <p:spPr>
          <a:xfrm>
            <a:off x="3037306" y="761998"/>
            <a:ext cx="915469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0" y="785429"/>
            <a:ext cx="382385"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3957053" y="1343279"/>
            <a:ext cx="7315200" cy="3255264"/>
          </a:xfrm>
        </p:spPr>
        <p:txBody>
          <a:bodyPr anchor="b">
            <a:normAutofit/>
          </a:bodyPr>
          <a:lstStyle>
            <a:lvl1pPr algn="l">
              <a:defRPr sz="5900" spc="-100" baseline="0">
                <a:solidFill>
                  <a:srgbClr val="FFFFFF"/>
                </a:solidFill>
              </a:defRPr>
            </a:lvl1pPr>
          </a:lstStyle>
          <a:p>
            <a:r>
              <a:rPr lang="en-US" dirty="0"/>
              <a:t> </a:t>
            </a:r>
          </a:p>
        </p:txBody>
      </p:sp>
      <p:sp>
        <p:nvSpPr>
          <p:cNvPr id="3" name="Subtitle 2"/>
          <p:cNvSpPr>
            <a:spLocks noGrp="1"/>
          </p:cNvSpPr>
          <p:nvPr>
            <p:ph type="subTitle" idx="1" hasCustomPrompt="1"/>
          </p:nvPr>
        </p:nvSpPr>
        <p:spPr>
          <a:xfrm>
            <a:off x="3957053" y="4722624"/>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 </a:t>
            </a:r>
          </a:p>
          <a:p>
            <a:endParaRPr lang="en-US" dirty="0"/>
          </a:p>
        </p:txBody>
      </p:sp>
      <p:pic>
        <p:nvPicPr>
          <p:cNvPr id="9" name="Picture 8" descr="Logo, company name&#10;&#10;Description automatically generated">
            <a:extLst>
              <a:ext uri="{FF2B5EF4-FFF2-40B4-BE49-F238E27FC236}">
                <a16:creationId xmlns:a16="http://schemas.microsoft.com/office/drawing/2014/main" id="{509488EF-8052-4BFF-81D5-A85BC37D7F1E}"/>
              </a:ext>
            </a:extLst>
          </p:cNvPr>
          <p:cNvPicPr>
            <a:picLocks noChangeAspect="1"/>
          </p:cNvPicPr>
          <p:nvPr userDrawn="1"/>
        </p:nvPicPr>
        <p:blipFill>
          <a:blip r:embed="rId2"/>
          <a:stretch>
            <a:fillRect/>
          </a:stretch>
        </p:blipFill>
        <p:spPr>
          <a:xfrm>
            <a:off x="610589" y="2405522"/>
            <a:ext cx="2046952" cy="2046952"/>
          </a:xfrm>
          <a:prstGeom prst="rect">
            <a:avLst/>
          </a:prstGeom>
        </p:spPr>
      </p:pic>
    </p:spTree>
    <p:extLst>
      <p:ext uri="{BB962C8B-B14F-4D97-AF65-F5344CB8AC3E}">
        <p14:creationId xmlns:p14="http://schemas.microsoft.com/office/powerpoint/2010/main" val="286675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23 June 2023</a:t>
            </a:r>
            <a:endParaRPr lang="en-AU" dirty="0"/>
          </a:p>
        </p:txBody>
      </p:sp>
      <p:sp>
        <p:nvSpPr>
          <p:cNvPr id="8" name="Footer Placeholder 7"/>
          <p:cNvSpPr>
            <a:spLocks noGrp="1"/>
          </p:cNvSpPr>
          <p:nvPr>
            <p:ph type="ftr" sz="quarter" idx="11"/>
          </p:nvPr>
        </p:nvSpPr>
        <p:spPr/>
        <p:txBody>
          <a:bodyPr/>
          <a:lstStyle/>
          <a:p>
            <a:r>
              <a:rPr lang="en-AU" dirty="0"/>
              <a:t>WOMEN IN LOCAL GOVERNMENT LEADERSHIP SUMMIT</a:t>
            </a:r>
          </a:p>
        </p:txBody>
      </p:sp>
      <p:sp>
        <p:nvSpPr>
          <p:cNvPr id="9" name="Slide Number Placeholder 8"/>
          <p:cNvSpPr>
            <a:spLocks noGrp="1"/>
          </p:cNvSpPr>
          <p:nvPr>
            <p:ph type="sldNum" sz="quarter" idx="12"/>
          </p:nvPr>
        </p:nvSpPr>
        <p:spPr/>
        <p:txBody>
          <a:bodyPr/>
          <a:lstStyle/>
          <a:p>
            <a:fld id="{CDAF33B4-C208-4BF9-B583-BE0AC100F939}" type="slidenum">
              <a:rPr lang="en-AU" smtClean="0"/>
              <a:t>‹#›</a:t>
            </a:fld>
            <a:endParaRPr lang="en-AU"/>
          </a:p>
        </p:txBody>
      </p:sp>
    </p:spTree>
    <p:extLst>
      <p:ext uri="{BB962C8B-B14F-4D97-AF65-F5344CB8AC3E}">
        <p14:creationId xmlns:p14="http://schemas.microsoft.com/office/powerpoint/2010/main" val="2416508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23 June 2023</a:t>
            </a:r>
            <a:endParaRPr lang="en-AU" dirty="0"/>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DAF33B4-C208-4BF9-B583-BE0AC100F939}" type="slidenum">
              <a:rPr lang="en-AU" smtClean="0"/>
              <a:t>‹#›</a:t>
            </a:fld>
            <a:endParaRPr lang="en-AU"/>
          </a:p>
        </p:txBody>
      </p:sp>
    </p:spTree>
    <p:extLst>
      <p:ext uri="{BB962C8B-B14F-4D97-AF65-F5344CB8AC3E}">
        <p14:creationId xmlns:p14="http://schemas.microsoft.com/office/powerpoint/2010/main" val="3562165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07D6C36-63D7-4A17-9280-EBF2E5FE38F3}"/>
              </a:ext>
            </a:extLst>
          </p:cNvPr>
          <p:cNvSpPr txBox="1"/>
          <p:nvPr userDrawn="1"/>
        </p:nvSpPr>
        <p:spPr>
          <a:xfrm>
            <a:off x="-1" y="6285175"/>
            <a:ext cx="12192000" cy="646331"/>
          </a:xfrm>
          <a:prstGeom prst="rect">
            <a:avLst/>
          </a:prstGeom>
          <a:solidFill>
            <a:schemeClr val="accent1"/>
          </a:solidFill>
        </p:spPr>
        <p:txBody>
          <a:bodyPr wrap="square" rtlCol="0">
            <a:spAutoFit/>
          </a:bodyPr>
          <a:lstStyle/>
          <a:p>
            <a:r>
              <a:rPr lang="en-AU" sz="2800" dirty="0">
                <a:solidFill>
                  <a:schemeClr val="bg1"/>
                </a:solidFill>
              </a:rPr>
              <a:t>    </a:t>
            </a:r>
            <a:r>
              <a:rPr lang="en-AU" sz="1400" dirty="0">
                <a:solidFill>
                  <a:schemeClr val="bg1"/>
                </a:solidFill>
                <a:latin typeface="Avenir Next LT Pro" panose="020B0504020202020204" pitchFamily="34" charset="0"/>
              </a:rPr>
              <a:t> </a:t>
            </a:r>
          </a:p>
          <a:p>
            <a:endParaRPr lang="en-AU" sz="800" dirty="0">
              <a:solidFill>
                <a:schemeClr val="bg1"/>
              </a:solidFill>
            </a:endParaRPr>
          </a:p>
        </p:txBody>
      </p:sp>
      <p:pic>
        <p:nvPicPr>
          <p:cNvPr id="10" name="Picture 9" descr="Logo, company name&#10;&#10;Description automatically generated">
            <a:extLst>
              <a:ext uri="{FF2B5EF4-FFF2-40B4-BE49-F238E27FC236}">
                <a16:creationId xmlns:a16="http://schemas.microsoft.com/office/drawing/2014/main" id="{E203921B-512C-4EF1-8D13-C23694168DF6}"/>
              </a:ext>
            </a:extLst>
          </p:cNvPr>
          <p:cNvPicPr>
            <a:picLocks noChangeAspect="1"/>
          </p:cNvPicPr>
          <p:nvPr userDrawn="1"/>
        </p:nvPicPr>
        <p:blipFill>
          <a:blip r:embed="rId2"/>
          <a:stretch>
            <a:fillRect/>
          </a:stretch>
        </p:blipFill>
        <p:spPr>
          <a:xfrm>
            <a:off x="11536218" y="6285175"/>
            <a:ext cx="655781" cy="655781"/>
          </a:xfrm>
          <a:prstGeom prst="rect">
            <a:avLst/>
          </a:prstGeom>
        </p:spPr>
      </p:pic>
      <p:sp>
        <p:nvSpPr>
          <p:cNvPr id="4" name="Date Placeholder 3">
            <a:extLst>
              <a:ext uri="{FF2B5EF4-FFF2-40B4-BE49-F238E27FC236}">
                <a16:creationId xmlns:a16="http://schemas.microsoft.com/office/drawing/2014/main" id="{083B2938-0185-46C7-BC4C-D9859754B293}"/>
              </a:ext>
            </a:extLst>
          </p:cNvPr>
          <p:cNvSpPr>
            <a:spLocks noGrp="1"/>
          </p:cNvSpPr>
          <p:nvPr>
            <p:ph type="dt" sz="half" idx="10"/>
          </p:nvPr>
        </p:nvSpPr>
        <p:spPr>
          <a:xfrm>
            <a:off x="5685209" y="6425777"/>
            <a:ext cx="2743200" cy="365125"/>
          </a:xfrm>
        </p:spPr>
        <p:txBody>
          <a:bodyPr/>
          <a:lstStyle>
            <a:lvl1pPr>
              <a:defRPr sz="1400">
                <a:solidFill>
                  <a:schemeClr val="bg1"/>
                </a:solidFill>
              </a:defRPr>
            </a:lvl1pPr>
          </a:lstStyle>
          <a:p>
            <a:r>
              <a:rPr lang="en-US" dirty="0"/>
              <a:t>November 2023</a:t>
            </a:r>
            <a:endParaRPr lang="en-AU" dirty="0"/>
          </a:p>
        </p:txBody>
      </p:sp>
      <p:sp>
        <p:nvSpPr>
          <p:cNvPr id="12" name="Slide Number Placeholder 11">
            <a:extLst>
              <a:ext uri="{FF2B5EF4-FFF2-40B4-BE49-F238E27FC236}">
                <a16:creationId xmlns:a16="http://schemas.microsoft.com/office/drawing/2014/main" id="{A9373E25-BF0B-40A1-962F-40B2648AEA43}"/>
              </a:ext>
            </a:extLst>
          </p:cNvPr>
          <p:cNvSpPr>
            <a:spLocks noGrp="1"/>
          </p:cNvSpPr>
          <p:nvPr>
            <p:ph type="sldNum" sz="quarter" idx="12"/>
          </p:nvPr>
        </p:nvSpPr>
        <p:spPr>
          <a:xfrm>
            <a:off x="9868436" y="6353618"/>
            <a:ext cx="1530927" cy="365125"/>
          </a:xfrm>
        </p:spPr>
        <p:txBody>
          <a:bodyPr/>
          <a:lstStyle>
            <a:lvl1pPr>
              <a:defRPr>
                <a:solidFill>
                  <a:schemeClr val="bg1"/>
                </a:solidFill>
              </a:defRPr>
            </a:lvl1pPr>
          </a:lstStyle>
          <a:p>
            <a:fld id="{CDAF33B4-C208-4BF9-B583-BE0AC100F939}" type="slidenum">
              <a:rPr lang="en-AU" smtClean="0"/>
              <a:pPr/>
              <a:t>‹#›</a:t>
            </a:fld>
            <a:r>
              <a:rPr lang="en-AU" dirty="0"/>
              <a:t> of x </a:t>
            </a:r>
          </a:p>
        </p:txBody>
      </p:sp>
      <p:sp>
        <p:nvSpPr>
          <p:cNvPr id="17" name="Text Placeholder 16">
            <a:extLst>
              <a:ext uri="{FF2B5EF4-FFF2-40B4-BE49-F238E27FC236}">
                <a16:creationId xmlns:a16="http://schemas.microsoft.com/office/drawing/2014/main" id="{23D99FBE-1309-41C3-880A-30CDB1D32959}"/>
              </a:ext>
            </a:extLst>
          </p:cNvPr>
          <p:cNvSpPr>
            <a:spLocks noGrp="1"/>
          </p:cNvSpPr>
          <p:nvPr>
            <p:ph type="body" sz="quarter" idx="13"/>
          </p:nvPr>
        </p:nvSpPr>
        <p:spPr>
          <a:xfrm>
            <a:off x="839788" y="1330325"/>
            <a:ext cx="10299700" cy="4497388"/>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3" name="Text Placeholder 22">
            <a:extLst>
              <a:ext uri="{FF2B5EF4-FFF2-40B4-BE49-F238E27FC236}">
                <a16:creationId xmlns:a16="http://schemas.microsoft.com/office/drawing/2014/main" id="{47C7BE89-BA98-4AFC-B5E1-22642EA29E43}"/>
              </a:ext>
            </a:extLst>
          </p:cNvPr>
          <p:cNvSpPr>
            <a:spLocks noGrp="1"/>
          </p:cNvSpPr>
          <p:nvPr>
            <p:ph type="body" sz="quarter" idx="14" hasCustomPrompt="1"/>
          </p:nvPr>
        </p:nvSpPr>
        <p:spPr>
          <a:xfrm>
            <a:off x="839788" y="539750"/>
            <a:ext cx="3940175" cy="649288"/>
          </a:xfrm>
        </p:spPr>
        <p:txBody>
          <a:bodyPr/>
          <a:lstStyle>
            <a:lvl1pPr marL="0" indent="0">
              <a:buNone/>
              <a:defRPr/>
            </a:lvl1pPr>
          </a:lstStyle>
          <a:p>
            <a:pPr lvl="0"/>
            <a:r>
              <a:rPr lang="en-AU" dirty="0"/>
              <a:t>Slide Header</a:t>
            </a:r>
          </a:p>
        </p:txBody>
      </p:sp>
    </p:spTree>
    <p:extLst>
      <p:ext uri="{BB962C8B-B14F-4D97-AF65-F5344CB8AC3E}">
        <p14:creationId xmlns:p14="http://schemas.microsoft.com/office/powerpoint/2010/main" val="58883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23 June 2023</a:t>
            </a:r>
            <a:endParaRPr lang="en-AU" dirty="0"/>
          </a:p>
        </p:txBody>
      </p:sp>
      <p:sp>
        <p:nvSpPr>
          <p:cNvPr id="5" name="Footer Placeholder 4"/>
          <p:cNvSpPr>
            <a:spLocks noGrp="1"/>
          </p:cNvSpPr>
          <p:nvPr>
            <p:ph type="ftr" sz="quarter" idx="11"/>
          </p:nvPr>
        </p:nvSpPr>
        <p:spPr/>
        <p:txBody>
          <a:bodyPr/>
          <a:lstStyle/>
          <a:p>
            <a:r>
              <a:rPr lang="en-AU" dirty="0"/>
              <a:t>WOMEN IN LOCAL GOVERNMENT LEADERSHIP SUMMIT</a:t>
            </a:r>
          </a:p>
        </p:txBody>
      </p:sp>
      <p:sp>
        <p:nvSpPr>
          <p:cNvPr id="6" name="Slide Number Placeholder 5"/>
          <p:cNvSpPr>
            <a:spLocks noGrp="1"/>
          </p:cNvSpPr>
          <p:nvPr>
            <p:ph type="sldNum" sz="quarter" idx="12"/>
          </p:nvPr>
        </p:nvSpPr>
        <p:spPr/>
        <p:txBody>
          <a:bodyPr/>
          <a:lstStyle/>
          <a:p>
            <a:fld id="{CDAF33B4-C208-4BF9-B583-BE0AC100F939}" type="slidenum">
              <a:rPr lang="en-AU" smtClean="0"/>
              <a:t>‹#›</a:t>
            </a:fld>
            <a:endParaRPr lang="en-AU"/>
          </a:p>
        </p:txBody>
      </p:sp>
    </p:spTree>
    <p:extLst>
      <p:ext uri="{BB962C8B-B14F-4D97-AF65-F5344CB8AC3E}">
        <p14:creationId xmlns:p14="http://schemas.microsoft.com/office/powerpoint/2010/main" val="392270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26 June  2023</a:t>
            </a:r>
            <a:endParaRPr lang="en-AU" dirty="0"/>
          </a:p>
        </p:txBody>
      </p:sp>
      <p:sp>
        <p:nvSpPr>
          <p:cNvPr id="6" name="Slide Number Placeholder 5"/>
          <p:cNvSpPr>
            <a:spLocks noGrp="1"/>
          </p:cNvSpPr>
          <p:nvPr>
            <p:ph type="sldNum" sz="quarter" idx="12"/>
          </p:nvPr>
        </p:nvSpPr>
        <p:spPr/>
        <p:txBody>
          <a:bodyPr/>
          <a:lstStyle/>
          <a:p>
            <a:fld id="{CDAF33B4-C208-4BF9-B583-BE0AC100F939}" type="slidenum">
              <a:rPr lang="en-AU" smtClean="0"/>
              <a:t>‹#›</a:t>
            </a:fld>
            <a:endParaRPr lang="en-AU"/>
          </a:p>
        </p:txBody>
      </p:sp>
    </p:spTree>
    <p:extLst>
      <p:ext uri="{BB962C8B-B14F-4D97-AF65-F5344CB8AC3E}">
        <p14:creationId xmlns:p14="http://schemas.microsoft.com/office/powerpoint/2010/main" val="3322896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r>
              <a:rPr lang="en-US" dirty="0"/>
              <a:t>23 June 2023</a:t>
            </a:r>
            <a:endParaRPr lang="en-AU" dirty="0"/>
          </a:p>
        </p:txBody>
      </p:sp>
      <p:sp>
        <p:nvSpPr>
          <p:cNvPr id="10" name="Slide Number Placeholder 9"/>
          <p:cNvSpPr>
            <a:spLocks noGrp="1"/>
          </p:cNvSpPr>
          <p:nvPr>
            <p:ph type="sldNum" sz="quarter" idx="12"/>
          </p:nvPr>
        </p:nvSpPr>
        <p:spPr/>
        <p:txBody>
          <a:bodyPr/>
          <a:lstStyle/>
          <a:p>
            <a:fld id="{CDAF33B4-C208-4BF9-B583-BE0AC100F939}" type="slidenum">
              <a:rPr lang="en-AU" smtClean="0"/>
              <a:t>‹#›</a:t>
            </a:fld>
            <a:endParaRPr lang="en-AU"/>
          </a:p>
        </p:txBody>
      </p:sp>
    </p:spTree>
    <p:extLst>
      <p:ext uri="{BB962C8B-B14F-4D97-AF65-F5344CB8AC3E}">
        <p14:creationId xmlns:p14="http://schemas.microsoft.com/office/powerpoint/2010/main" val="3841420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r>
              <a:rPr lang="en-US" dirty="0"/>
              <a:t>23 June 2023</a:t>
            </a:r>
            <a:endParaRPr lang="en-AU" dirty="0"/>
          </a:p>
        </p:txBody>
      </p:sp>
      <p:sp>
        <p:nvSpPr>
          <p:cNvPr id="12" name="Slide Number Placeholder 11"/>
          <p:cNvSpPr>
            <a:spLocks noGrp="1"/>
          </p:cNvSpPr>
          <p:nvPr>
            <p:ph type="sldNum" sz="quarter" idx="12"/>
          </p:nvPr>
        </p:nvSpPr>
        <p:spPr/>
        <p:txBody>
          <a:bodyPr/>
          <a:lstStyle/>
          <a:p>
            <a:fld id="{CDAF33B4-C208-4BF9-B583-BE0AC100F939}" type="slidenum">
              <a:rPr lang="en-AU" smtClean="0"/>
              <a:t>‹#›</a:t>
            </a:fld>
            <a:endParaRPr lang="en-AU"/>
          </a:p>
        </p:txBody>
      </p:sp>
    </p:spTree>
    <p:extLst>
      <p:ext uri="{BB962C8B-B14F-4D97-AF65-F5344CB8AC3E}">
        <p14:creationId xmlns:p14="http://schemas.microsoft.com/office/powerpoint/2010/main" val="189351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r>
              <a:rPr lang="en-US" dirty="0"/>
              <a:t>26 June 2023</a:t>
            </a:r>
            <a:endParaRPr lang="en-AU" dirty="0"/>
          </a:p>
        </p:txBody>
      </p:sp>
      <p:sp>
        <p:nvSpPr>
          <p:cNvPr id="8" name="Slide Number Placeholder 7"/>
          <p:cNvSpPr>
            <a:spLocks noGrp="1"/>
          </p:cNvSpPr>
          <p:nvPr>
            <p:ph type="sldNum" sz="quarter" idx="12"/>
          </p:nvPr>
        </p:nvSpPr>
        <p:spPr/>
        <p:txBody>
          <a:bodyPr/>
          <a:lstStyle/>
          <a:p>
            <a:fld id="{CDAF33B4-C208-4BF9-B583-BE0AC100F939}" type="slidenum">
              <a:rPr lang="en-AU" smtClean="0"/>
              <a:t>‹#›</a:t>
            </a:fld>
            <a:endParaRPr lang="en-AU"/>
          </a:p>
        </p:txBody>
      </p:sp>
    </p:spTree>
    <p:extLst>
      <p:ext uri="{BB962C8B-B14F-4D97-AF65-F5344CB8AC3E}">
        <p14:creationId xmlns:p14="http://schemas.microsoft.com/office/powerpoint/2010/main" val="232240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lvl1pPr>
          </a:lstStyle>
          <a:p>
            <a:r>
              <a:rPr lang="en-US" dirty="0"/>
              <a:t>23 June 2023</a:t>
            </a:r>
            <a:endParaRPr lang="en-AU" dirty="0"/>
          </a:p>
        </p:txBody>
      </p:sp>
      <p:sp>
        <p:nvSpPr>
          <p:cNvPr id="10" name="Slide Number Placeholder 9"/>
          <p:cNvSpPr>
            <a:spLocks noGrp="1"/>
          </p:cNvSpPr>
          <p:nvPr>
            <p:ph type="sldNum" sz="quarter" idx="12"/>
          </p:nvPr>
        </p:nvSpPr>
        <p:spPr/>
        <p:txBody>
          <a:bodyPr/>
          <a:lstStyle/>
          <a:p>
            <a:fld id="{CDAF33B4-C208-4BF9-B583-BE0AC100F939}" type="slidenum">
              <a:rPr lang="en-AU" smtClean="0"/>
              <a:t>‹#›</a:t>
            </a:fld>
            <a:endParaRPr lang="en-AU"/>
          </a:p>
        </p:txBody>
      </p:sp>
    </p:spTree>
    <p:extLst>
      <p:ext uri="{BB962C8B-B14F-4D97-AF65-F5344CB8AC3E}">
        <p14:creationId xmlns:p14="http://schemas.microsoft.com/office/powerpoint/2010/main" val="1555184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dirty="0"/>
              <a:t>23 June 2023</a:t>
            </a:r>
            <a:endParaRPr lang="en-AU" dirty="0"/>
          </a:p>
        </p:txBody>
      </p:sp>
      <p:sp>
        <p:nvSpPr>
          <p:cNvPr id="10" name="Slide Number Placeholder 9"/>
          <p:cNvSpPr>
            <a:spLocks noGrp="1"/>
          </p:cNvSpPr>
          <p:nvPr>
            <p:ph type="sldNum" sz="quarter" idx="12"/>
          </p:nvPr>
        </p:nvSpPr>
        <p:spPr/>
        <p:txBody>
          <a:bodyPr/>
          <a:lstStyle/>
          <a:p>
            <a:fld id="{CDAF33B4-C208-4BF9-B583-BE0AC100F939}" type="slidenum">
              <a:rPr lang="en-AU" smtClean="0"/>
              <a:t>‹#›</a:t>
            </a:fld>
            <a:endParaRPr lang="en-AU"/>
          </a:p>
        </p:txBody>
      </p:sp>
    </p:spTree>
    <p:extLst>
      <p:ext uri="{BB962C8B-B14F-4D97-AF65-F5344CB8AC3E}">
        <p14:creationId xmlns:p14="http://schemas.microsoft.com/office/powerpoint/2010/main" val="2660722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dirty="0"/>
              <a:t>23 June 2023</a:t>
            </a:r>
            <a:endParaRPr lang="en-AU"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AU"/>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CDAF33B4-C208-4BF9-B583-BE0AC100F939}" type="slidenum">
              <a:rPr lang="en-AU" smtClean="0"/>
              <a:t>‹#›</a:t>
            </a:fld>
            <a:endParaRPr lang="en-AU"/>
          </a:p>
        </p:txBody>
      </p:sp>
    </p:spTree>
    <p:extLst>
      <p:ext uri="{BB962C8B-B14F-4D97-AF65-F5344CB8AC3E}">
        <p14:creationId xmlns:p14="http://schemas.microsoft.com/office/powerpoint/2010/main" val="1896478022"/>
      </p:ext>
    </p:extLst>
  </p:cSld>
  <p:clrMap bg1="lt1" tx1="dk1" bg2="lt2" tx2="dk2" accent1="accent1" accent2="accent2" accent3="accent3" accent4="accent4" accent5="accent5" accent6="accent6" hlink="hlink" folHlink="folHlink"/>
  <p:sldLayoutIdLst>
    <p:sldLayoutId id="2147483659" r:id="rId1"/>
    <p:sldLayoutId id="2147483665" r:id="rId2"/>
    <p:sldLayoutId id="2147483660" r:id="rId3"/>
    <p:sldLayoutId id="2147483661" r:id="rId4"/>
    <p:sldLayoutId id="2147483662" r:id="rId5"/>
    <p:sldLayoutId id="2147483663" r:id="rId6"/>
    <p:sldLayoutId id="2147483664" r:id="rId7"/>
    <p:sldLayoutId id="2147483666" r:id="rId8"/>
    <p:sldLayoutId id="2147483667" r:id="rId9"/>
    <p:sldLayoutId id="2147483668" r:id="rId10"/>
    <p:sldLayoutId id="2147483669" r:id="rId11"/>
  </p:sldLayoutIdLst>
  <p:hf hdr="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48BA-5EA8-46C7-945C-C3F03D160E22}"/>
              </a:ext>
            </a:extLst>
          </p:cNvPr>
          <p:cNvSpPr>
            <a:spLocks noGrp="1"/>
          </p:cNvSpPr>
          <p:nvPr>
            <p:ph type="ctrTitle"/>
          </p:nvPr>
        </p:nvSpPr>
        <p:spPr/>
        <p:txBody>
          <a:bodyPr/>
          <a:lstStyle/>
          <a:p>
            <a:r>
              <a:rPr lang="en-AU" dirty="0"/>
              <a:t>Digital Transformation in Local Government</a:t>
            </a:r>
          </a:p>
        </p:txBody>
      </p:sp>
      <p:sp>
        <p:nvSpPr>
          <p:cNvPr id="3" name="Subtitle 2">
            <a:extLst>
              <a:ext uri="{FF2B5EF4-FFF2-40B4-BE49-F238E27FC236}">
                <a16:creationId xmlns:a16="http://schemas.microsoft.com/office/drawing/2014/main" id="{B1C587B7-0FB1-491B-99A3-5900EAA84D9C}"/>
              </a:ext>
            </a:extLst>
          </p:cNvPr>
          <p:cNvSpPr>
            <a:spLocks noGrp="1"/>
          </p:cNvSpPr>
          <p:nvPr>
            <p:ph type="subTitle" idx="1"/>
          </p:nvPr>
        </p:nvSpPr>
        <p:spPr>
          <a:xfrm>
            <a:off x="3957053" y="4949953"/>
            <a:ext cx="7315200" cy="1129536"/>
          </a:xfrm>
        </p:spPr>
        <p:txBody>
          <a:bodyPr>
            <a:normAutofit/>
          </a:bodyPr>
          <a:lstStyle/>
          <a:p>
            <a:r>
              <a:rPr lang="en-AU" dirty="0"/>
              <a:t>Ingrid McAlpin, Chief Digital and Information Officer</a:t>
            </a:r>
          </a:p>
          <a:p>
            <a:r>
              <a:rPr lang="en-AU" dirty="0"/>
              <a:t> Wollongong City Council</a:t>
            </a:r>
          </a:p>
        </p:txBody>
      </p:sp>
    </p:spTree>
    <p:extLst>
      <p:ext uri="{BB962C8B-B14F-4D97-AF65-F5344CB8AC3E}">
        <p14:creationId xmlns:p14="http://schemas.microsoft.com/office/powerpoint/2010/main" val="1739754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FABD27A-3059-C5E5-1612-9E95A9174F62}"/>
              </a:ext>
            </a:extLst>
          </p:cNvPr>
          <p:cNvSpPr>
            <a:spLocks noGrp="1"/>
          </p:cNvSpPr>
          <p:nvPr>
            <p:ph type="dt" sz="half" idx="10"/>
          </p:nvPr>
        </p:nvSpPr>
        <p:spPr/>
        <p:txBody>
          <a:bodyPr/>
          <a:lstStyle/>
          <a:p>
            <a:r>
              <a:rPr lang="en-US" dirty="0"/>
              <a:t>November 2023</a:t>
            </a:r>
            <a:endParaRPr lang="en-AU" dirty="0"/>
          </a:p>
        </p:txBody>
      </p:sp>
      <p:sp>
        <p:nvSpPr>
          <p:cNvPr id="5" name="Slide Number Placeholder 4">
            <a:extLst>
              <a:ext uri="{FF2B5EF4-FFF2-40B4-BE49-F238E27FC236}">
                <a16:creationId xmlns:a16="http://schemas.microsoft.com/office/drawing/2014/main" id="{3F0343A5-CDBB-E203-19B9-B3F73BC82FF6}"/>
              </a:ext>
            </a:extLst>
          </p:cNvPr>
          <p:cNvSpPr>
            <a:spLocks noGrp="1"/>
          </p:cNvSpPr>
          <p:nvPr>
            <p:ph type="sldNum" sz="quarter" idx="12"/>
          </p:nvPr>
        </p:nvSpPr>
        <p:spPr/>
        <p:txBody>
          <a:bodyPr/>
          <a:lstStyle/>
          <a:p>
            <a:fld id="{CDAF33B4-C208-4BF9-B583-BE0AC100F939}" type="slidenum">
              <a:rPr lang="en-AU" smtClean="0"/>
              <a:t>2</a:t>
            </a:fld>
            <a:endParaRPr lang="en-AU"/>
          </a:p>
        </p:txBody>
      </p:sp>
      <p:pic>
        <p:nvPicPr>
          <p:cNvPr id="1028" name="Picture 4">
            <a:extLst>
              <a:ext uri="{FF2B5EF4-FFF2-40B4-BE49-F238E27FC236}">
                <a16:creationId xmlns:a16="http://schemas.microsoft.com/office/drawing/2014/main" id="{44968495-971C-0121-B529-781E0E05B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72"/>
            <a:ext cx="12192000" cy="63341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E9AF1C0-C7D4-1BAD-1EE8-4C5284E4B3FA}"/>
              </a:ext>
            </a:extLst>
          </p:cNvPr>
          <p:cNvSpPr txBox="1"/>
          <p:nvPr/>
        </p:nvSpPr>
        <p:spPr>
          <a:xfrm>
            <a:off x="2976880" y="2822694"/>
            <a:ext cx="6238240" cy="369332"/>
          </a:xfrm>
          <a:prstGeom prst="rect">
            <a:avLst/>
          </a:prstGeom>
          <a:noFill/>
        </p:spPr>
        <p:txBody>
          <a:bodyPr wrap="square">
            <a:spAutoFit/>
          </a:bodyPr>
          <a:lstStyle/>
          <a:p>
            <a:r>
              <a:rPr lang="en-AU" dirty="0"/>
              <a:t> </a:t>
            </a:r>
          </a:p>
        </p:txBody>
      </p:sp>
      <p:sp>
        <p:nvSpPr>
          <p:cNvPr id="20" name="TextBox 19">
            <a:extLst>
              <a:ext uri="{FF2B5EF4-FFF2-40B4-BE49-F238E27FC236}">
                <a16:creationId xmlns:a16="http://schemas.microsoft.com/office/drawing/2014/main" id="{67015D90-E471-B58B-8536-4272E5A25DCF}"/>
              </a:ext>
            </a:extLst>
          </p:cNvPr>
          <p:cNvSpPr txBox="1"/>
          <p:nvPr/>
        </p:nvSpPr>
        <p:spPr>
          <a:xfrm>
            <a:off x="342452" y="1955909"/>
            <a:ext cx="2316480" cy="707886"/>
          </a:xfrm>
          <a:prstGeom prst="rect">
            <a:avLst/>
          </a:prstGeom>
          <a:solidFill>
            <a:schemeClr val="accent1">
              <a:lumMod val="75000"/>
            </a:schemeClr>
          </a:solidFill>
        </p:spPr>
        <p:txBody>
          <a:bodyPr wrap="square" rtlCol="0">
            <a:spAutoFit/>
          </a:bodyPr>
          <a:lstStyle/>
          <a:p>
            <a:pPr algn="ctr"/>
            <a:r>
              <a:rPr lang="en-AU" sz="2000" dirty="0">
                <a:solidFill>
                  <a:schemeClr val="bg1"/>
                </a:solidFill>
                <a:latin typeface="Avenir Next LT Pro Demi" panose="020B0604020202020204" pitchFamily="34" charset="0"/>
              </a:rPr>
              <a:t>Population</a:t>
            </a:r>
          </a:p>
          <a:p>
            <a:pPr algn="ctr"/>
            <a:r>
              <a:rPr lang="en-AU" sz="2000" dirty="0">
                <a:solidFill>
                  <a:schemeClr val="bg1"/>
                </a:solidFill>
                <a:latin typeface="Avenir Next LT Pro Demi" panose="020B0604020202020204" pitchFamily="34" charset="0"/>
              </a:rPr>
              <a:t>219,798</a:t>
            </a:r>
          </a:p>
        </p:txBody>
      </p:sp>
      <p:sp>
        <p:nvSpPr>
          <p:cNvPr id="21" name="TextBox 20">
            <a:extLst>
              <a:ext uri="{FF2B5EF4-FFF2-40B4-BE49-F238E27FC236}">
                <a16:creationId xmlns:a16="http://schemas.microsoft.com/office/drawing/2014/main" id="{10EF49BB-73BF-2B42-76B2-D71D68641396}"/>
              </a:ext>
            </a:extLst>
          </p:cNvPr>
          <p:cNvSpPr txBox="1"/>
          <p:nvPr/>
        </p:nvSpPr>
        <p:spPr>
          <a:xfrm>
            <a:off x="3001384" y="2740578"/>
            <a:ext cx="2316480" cy="707886"/>
          </a:xfrm>
          <a:prstGeom prst="rect">
            <a:avLst/>
          </a:prstGeom>
          <a:solidFill>
            <a:schemeClr val="accent1">
              <a:lumMod val="75000"/>
            </a:schemeClr>
          </a:solidFill>
        </p:spPr>
        <p:txBody>
          <a:bodyPr wrap="square" rtlCol="0">
            <a:spAutoFit/>
          </a:bodyPr>
          <a:lstStyle/>
          <a:p>
            <a:pPr algn="ctr"/>
            <a:r>
              <a:rPr lang="en-AU" sz="2000" dirty="0">
                <a:solidFill>
                  <a:schemeClr val="bg1"/>
                </a:solidFill>
                <a:latin typeface="Avenir Next LT Pro Demi" panose="020B0604020202020204" pitchFamily="34" charset="0"/>
              </a:rPr>
              <a:t>21% born overseas</a:t>
            </a:r>
          </a:p>
        </p:txBody>
      </p:sp>
      <p:sp>
        <p:nvSpPr>
          <p:cNvPr id="22" name="TextBox 21">
            <a:extLst>
              <a:ext uri="{FF2B5EF4-FFF2-40B4-BE49-F238E27FC236}">
                <a16:creationId xmlns:a16="http://schemas.microsoft.com/office/drawing/2014/main" id="{E0E04143-8B10-6597-4AFB-C1D6073BB32A}"/>
              </a:ext>
            </a:extLst>
          </p:cNvPr>
          <p:cNvSpPr txBox="1"/>
          <p:nvPr/>
        </p:nvSpPr>
        <p:spPr>
          <a:xfrm>
            <a:off x="342452" y="2744271"/>
            <a:ext cx="2316480" cy="707886"/>
          </a:xfrm>
          <a:prstGeom prst="rect">
            <a:avLst/>
          </a:prstGeom>
          <a:solidFill>
            <a:schemeClr val="accent1">
              <a:lumMod val="75000"/>
            </a:schemeClr>
          </a:solidFill>
        </p:spPr>
        <p:txBody>
          <a:bodyPr wrap="square" rtlCol="0">
            <a:spAutoFit/>
          </a:bodyPr>
          <a:lstStyle/>
          <a:p>
            <a:pPr algn="ctr"/>
            <a:r>
              <a:rPr lang="en-AU" sz="2000" dirty="0">
                <a:solidFill>
                  <a:schemeClr val="bg1"/>
                </a:solidFill>
                <a:latin typeface="Avenir Next LT Pro Demi" panose="020B0604020202020204" pitchFamily="34" charset="0"/>
              </a:rPr>
              <a:t>Mean Age</a:t>
            </a:r>
          </a:p>
          <a:p>
            <a:pPr algn="ctr"/>
            <a:r>
              <a:rPr lang="en-AU" sz="2000" dirty="0">
                <a:solidFill>
                  <a:schemeClr val="bg1"/>
                </a:solidFill>
                <a:latin typeface="Avenir Next LT Pro Demi" panose="020B0604020202020204" pitchFamily="34" charset="0"/>
              </a:rPr>
              <a:t>39 years</a:t>
            </a:r>
          </a:p>
        </p:txBody>
      </p:sp>
      <p:sp>
        <p:nvSpPr>
          <p:cNvPr id="23" name="TextBox 22">
            <a:extLst>
              <a:ext uri="{FF2B5EF4-FFF2-40B4-BE49-F238E27FC236}">
                <a16:creationId xmlns:a16="http://schemas.microsoft.com/office/drawing/2014/main" id="{C91A50AD-04C5-E132-2595-F821C3CF13C7}"/>
              </a:ext>
            </a:extLst>
          </p:cNvPr>
          <p:cNvSpPr txBox="1"/>
          <p:nvPr/>
        </p:nvSpPr>
        <p:spPr>
          <a:xfrm>
            <a:off x="342452" y="3532633"/>
            <a:ext cx="2316480" cy="707886"/>
          </a:xfrm>
          <a:prstGeom prst="rect">
            <a:avLst/>
          </a:prstGeom>
          <a:solidFill>
            <a:schemeClr val="accent1">
              <a:lumMod val="75000"/>
            </a:schemeClr>
          </a:solidFill>
        </p:spPr>
        <p:txBody>
          <a:bodyPr wrap="square" rtlCol="0">
            <a:spAutoFit/>
          </a:bodyPr>
          <a:lstStyle/>
          <a:p>
            <a:pPr algn="ctr"/>
            <a:r>
              <a:rPr lang="en-AU" sz="2000" dirty="0">
                <a:solidFill>
                  <a:schemeClr val="bg1"/>
                </a:solidFill>
                <a:latin typeface="Avenir Next LT Pro Demi" panose="020B0604020202020204" pitchFamily="34" charset="0"/>
              </a:rPr>
              <a:t>33 services delivered</a:t>
            </a:r>
          </a:p>
        </p:txBody>
      </p:sp>
      <p:sp>
        <p:nvSpPr>
          <p:cNvPr id="24" name="TextBox 23">
            <a:extLst>
              <a:ext uri="{FF2B5EF4-FFF2-40B4-BE49-F238E27FC236}">
                <a16:creationId xmlns:a16="http://schemas.microsoft.com/office/drawing/2014/main" id="{77B1BE53-2BCF-566C-D81C-FF9B5ACC8CC0}"/>
              </a:ext>
            </a:extLst>
          </p:cNvPr>
          <p:cNvSpPr txBox="1"/>
          <p:nvPr/>
        </p:nvSpPr>
        <p:spPr>
          <a:xfrm>
            <a:off x="342452" y="4320995"/>
            <a:ext cx="2316480" cy="707886"/>
          </a:xfrm>
          <a:prstGeom prst="rect">
            <a:avLst/>
          </a:prstGeom>
          <a:solidFill>
            <a:schemeClr val="accent1">
              <a:lumMod val="75000"/>
            </a:schemeClr>
          </a:solidFill>
        </p:spPr>
        <p:txBody>
          <a:bodyPr wrap="square" rtlCol="0">
            <a:spAutoFit/>
          </a:bodyPr>
          <a:lstStyle/>
          <a:p>
            <a:pPr algn="ctr"/>
            <a:r>
              <a:rPr lang="en-AU" sz="2000" dirty="0">
                <a:solidFill>
                  <a:schemeClr val="bg1"/>
                </a:solidFill>
                <a:latin typeface="Avenir Next LT Pro Demi" panose="020B0604020202020204" pitchFamily="34" charset="0"/>
              </a:rPr>
              <a:t>Area </a:t>
            </a:r>
          </a:p>
          <a:p>
            <a:pPr algn="ctr"/>
            <a:r>
              <a:rPr lang="en-AU" sz="2000" dirty="0">
                <a:solidFill>
                  <a:schemeClr val="bg1"/>
                </a:solidFill>
                <a:latin typeface="Avenir Next LT Pro Demi" panose="020B0604020202020204" pitchFamily="34" charset="0"/>
              </a:rPr>
              <a:t>714 km²</a:t>
            </a:r>
          </a:p>
        </p:txBody>
      </p:sp>
      <p:sp>
        <p:nvSpPr>
          <p:cNvPr id="25" name="TextBox 24">
            <a:extLst>
              <a:ext uri="{FF2B5EF4-FFF2-40B4-BE49-F238E27FC236}">
                <a16:creationId xmlns:a16="http://schemas.microsoft.com/office/drawing/2014/main" id="{3ADEE3C8-60B4-1A51-DB4A-34F4CFA8165D}"/>
              </a:ext>
            </a:extLst>
          </p:cNvPr>
          <p:cNvSpPr txBox="1"/>
          <p:nvPr/>
        </p:nvSpPr>
        <p:spPr>
          <a:xfrm>
            <a:off x="3001384" y="4318982"/>
            <a:ext cx="2316480" cy="734024"/>
          </a:xfrm>
          <a:prstGeom prst="rect">
            <a:avLst/>
          </a:prstGeom>
          <a:solidFill>
            <a:schemeClr val="accent1">
              <a:lumMod val="75000"/>
            </a:schemeClr>
          </a:solidFill>
        </p:spPr>
        <p:txBody>
          <a:bodyPr wrap="square" rtlCol="0" anchor="ctr" anchorCtr="0">
            <a:noAutofit/>
          </a:bodyPr>
          <a:lstStyle/>
          <a:p>
            <a:pPr algn="ctr"/>
            <a:r>
              <a:rPr lang="en-AU" sz="2000" dirty="0">
                <a:solidFill>
                  <a:schemeClr val="bg1"/>
                </a:solidFill>
                <a:latin typeface="Avenir Next LT Pro Demi" panose="020B0604020202020204" pitchFamily="34" charset="0"/>
              </a:rPr>
              <a:t>1,205 staff FTE</a:t>
            </a:r>
          </a:p>
        </p:txBody>
      </p:sp>
      <p:sp>
        <p:nvSpPr>
          <p:cNvPr id="26" name="TextBox 25">
            <a:extLst>
              <a:ext uri="{FF2B5EF4-FFF2-40B4-BE49-F238E27FC236}">
                <a16:creationId xmlns:a16="http://schemas.microsoft.com/office/drawing/2014/main" id="{43663ED9-613C-F215-E336-6CBB724B9EDF}"/>
              </a:ext>
            </a:extLst>
          </p:cNvPr>
          <p:cNvSpPr txBox="1"/>
          <p:nvPr/>
        </p:nvSpPr>
        <p:spPr>
          <a:xfrm>
            <a:off x="3001384" y="1951376"/>
            <a:ext cx="2316480" cy="707886"/>
          </a:xfrm>
          <a:prstGeom prst="rect">
            <a:avLst/>
          </a:prstGeom>
          <a:solidFill>
            <a:schemeClr val="accent1">
              <a:lumMod val="75000"/>
            </a:schemeClr>
          </a:solidFill>
        </p:spPr>
        <p:txBody>
          <a:bodyPr wrap="square" rtlCol="0">
            <a:spAutoFit/>
          </a:bodyPr>
          <a:lstStyle/>
          <a:p>
            <a:pPr algn="ctr"/>
            <a:r>
              <a:rPr lang="en-AU" sz="2000" dirty="0">
                <a:solidFill>
                  <a:schemeClr val="bg1"/>
                </a:solidFill>
                <a:latin typeface="Avenir Next LT Pro Demi" panose="020B0604020202020204" pitchFamily="34" charset="0"/>
              </a:rPr>
              <a:t>85,680 ratepayers</a:t>
            </a:r>
          </a:p>
        </p:txBody>
      </p:sp>
      <p:sp>
        <p:nvSpPr>
          <p:cNvPr id="28" name="TextBox 27">
            <a:extLst>
              <a:ext uri="{FF2B5EF4-FFF2-40B4-BE49-F238E27FC236}">
                <a16:creationId xmlns:a16="http://schemas.microsoft.com/office/drawing/2014/main" id="{5AEA6DF1-3133-45F6-3BFC-BDFA5DDFA3D6}"/>
              </a:ext>
            </a:extLst>
          </p:cNvPr>
          <p:cNvSpPr txBox="1"/>
          <p:nvPr/>
        </p:nvSpPr>
        <p:spPr>
          <a:xfrm>
            <a:off x="3001384" y="5134321"/>
            <a:ext cx="2316480" cy="707885"/>
          </a:xfrm>
          <a:prstGeom prst="rect">
            <a:avLst/>
          </a:prstGeom>
          <a:solidFill>
            <a:schemeClr val="accent1">
              <a:lumMod val="75000"/>
            </a:schemeClr>
          </a:solidFill>
        </p:spPr>
        <p:txBody>
          <a:bodyPr wrap="square" rtlCol="0" anchor="ctr" anchorCtr="0">
            <a:noAutofit/>
          </a:bodyPr>
          <a:lstStyle/>
          <a:p>
            <a:pPr algn="ctr"/>
            <a:r>
              <a:rPr lang="en-AU" sz="2000" dirty="0">
                <a:solidFill>
                  <a:schemeClr val="bg1"/>
                </a:solidFill>
                <a:latin typeface="Avenir Next LT Pro Demi" panose="020B0604020202020204" pitchFamily="34" charset="0"/>
              </a:rPr>
              <a:t>1,265 km roads</a:t>
            </a:r>
          </a:p>
        </p:txBody>
      </p:sp>
      <p:sp>
        <p:nvSpPr>
          <p:cNvPr id="31" name="TextBox 30">
            <a:extLst>
              <a:ext uri="{FF2B5EF4-FFF2-40B4-BE49-F238E27FC236}">
                <a16:creationId xmlns:a16="http://schemas.microsoft.com/office/drawing/2014/main" id="{65121053-6026-79F4-7AD0-E0CB2327639E}"/>
              </a:ext>
            </a:extLst>
          </p:cNvPr>
          <p:cNvSpPr txBox="1"/>
          <p:nvPr/>
        </p:nvSpPr>
        <p:spPr>
          <a:xfrm>
            <a:off x="342452" y="5109356"/>
            <a:ext cx="2316480" cy="707886"/>
          </a:xfrm>
          <a:prstGeom prst="rect">
            <a:avLst/>
          </a:prstGeom>
          <a:solidFill>
            <a:schemeClr val="accent1">
              <a:lumMod val="75000"/>
            </a:schemeClr>
          </a:solidFill>
        </p:spPr>
        <p:txBody>
          <a:bodyPr wrap="square" rtlCol="0">
            <a:spAutoFit/>
          </a:bodyPr>
          <a:lstStyle/>
          <a:p>
            <a:pPr algn="ctr"/>
            <a:r>
              <a:rPr lang="en-AU" sz="2000" dirty="0">
                <a:solidFill>
                  <a:schemeClr val="bg1"/>
                </a:solidFill>
                <a:latin typeface="Avenir Next LT Pro Demi" panose="020B0604020202020204" pitchFamily="34" charset="0"/>
              </a:rPr>
              <a:t>17 beaches</a:t>
            </a:r>
          </a:p>
          <a:p>
            <a:pPr algn="ctr"/>
            <a:r>
              <a:rPr lang="en-AU" sz="2000" dirty="0">
                <a:solidFill>
                  <a:schemeClr val="bg1"/>
                </a:solidFill>
                <a:latin typeface="Avenir Next LT Pro Demi" panose="020B0604020202020204" pitchFamily="34" charset="0"/>
              </a:rPr>
              <a:t>9 rock pools</a:t>
            </a:r>
          </a:p>
        </p:txBody>
      </p:sp>
      <p:sp>
        <p:nvSpPr>
          <p:cNvPr id="32" name="TextBox 31">
            <a:extLst>
              <a:ext uri="{FF2B5EF4-FFF2-40B4-BE49-F238E27FC236}">
                <a16:creationId xmlns:a16="http://schemas.microsoft.com/office/drawing/2014/main" id="{A0BE8829-F5BF-E5AE-F211-04C03092944F}"/>
              </a:ext>
            </a:extLst>
          </p:cNvPr>
          <p:cNvSpPr txBox="1"/>
          <p:nvPr/>
        </p:nvSpPr>
        <p:spPr>
          <a:xfrm>
            <a:off x="3001384" y="3529780"/>
            <a:ext cx="2316480" cy="707886"/>
          </a:xfrm>
          <a:prstGeom prst="rect">
            <a:avLst/>
          </a:prstGeom>
          <a:solidFill>
            <a:schemeClr val="accent1">
              <a:lumMod val="75000"/>
            </a:schemeClr>
          </a:solidFill>
        </p:spPr>
        <p:txBody>
          <a:bodyPr wrap="square" rtlCol="0">
            <a:spAutoFit/>
          </a:bodyPr>
          <a:lstStyle/>
          <a:p>
            <a:pPr algn="ctr"/>
            <a:r>
              <a:rPr lang="en-AU" sz="2000" dirty="0">
                <a:solidFill>
                  <a:schemeClr val="bg1"/>
                </a:solidFill>
                <a:latin typeface="Avenir Next LT Pro Demi" panose="020B0604020202020204" pitchFamily="34" charset="0"/>
              </a:rPr>
              <a:t>617 parks &amp; playgrounds</a:t>
            </a:r>
          </a:p>
        </p:txBody>
      </p:sp>
      <p:sp>
        <p:nvSpPr>
          <p:cNvPr id="33" name="TextBox 32">
            <a:extLst>
              <a:ext uri="{FF2B5EF4-FFF2-40B4-BE49-F238E27FC236}">
                <a16:creationId xmlns:a16="http://schemas.microsoft.com/office/drawing/2014/main" id="{5ECABFB8-F46D-C1B6-5762-4498C727781D}"/>
              </a:ext>
            </a:extLst>
          </p:cNvPr>
          <p:cNvSpPr txBox="1"/>
          <p:nvPr/>
        </p:nvSpPr>
        <p:spPr>
          <a:xfrm>
            <a:off x="342452" y="305302"/>
            <a:ext cx="7860254" cy="584775"/>
          </a:xfrm>
          <a:prstGeom prst="rect">
            <a:avLst/>
          </a:prstGeom>
          <a:noFill/>
        </p:spPr>
        <p:txBody>
          <a:bodyPr wrap="square" rtlCol="0">
            <a:spAutoFit/>
          </a:bodyPr>
          <a:lstStyle/>
          <a:p>
            <a:r>
              <a:rPr lang="en-AU" sz="3200" b="1" dirty="0">
                <a:solidFill>
                  <a:schemeClr val="bg1"/>
                </a:solidFill>
              </a:rPr>
              <a:t>Wollongong Local Government Area</a:t>
            </a:r>
          </a:p>
        </p:txBody>
      </p:sp>
    </p:spTree>
    <p:extLst>
      <p:ext uri="{BB962C8B-B14F-4D97-AF65-F5344CB8AC3E}">
        <p14:creationId xmlns:p14="http://schemas.microsoft.com/office/powerpoint/2010/main" val="163187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C1EF-F14F-95A4-A7CF-89F8E0CE5C4C}"/>
              </a:ext>
            </a:extLst>
          </p:cNvPr>
          <p:cNvSpPr>
            <a:spLocks noGrp="1"/>
          </p:cNvSpPr>
          <p:nvPr>
            <p:ph type="title"/>
          </p:nvPr>
        </p:nvSpPr>
        <p:spPr>
          <a:xfrm>
            <a:off x="0" y="972417"/>
            <a:ext cx="2947482" cy="4601183"/>
          </a:xfrm>
        </p:spPr>
        <p:txBody>
          <a:bodyPr/>
          <a:lstStyle/>
          <a:p>
            <a:r>
              <a:rPr lang="en-AU" dirty="0"/>
              <a:t>The time was ripe for change!</a:t>
            </a:r>
          </a:p>
        </p:txBody>
      </p:sp>
      <p:sp>
        <p:nvSpPr>
          <p:cNvPr id="3" name="Date Placeholder 2">
            <a:extLst>
              <a:ext uri="{FF2B5EF4-FFF2-40B4-BE49-F238E27FC236}">
                <a16:creationId xmlns:a16="http://schemas.microsoft.com/office/drawing/2014/main" id="{0F193C25-5ACC-75D1-B2D1-393E3FCF3F03}"/>
              </a:ext>
            </a:extLst>
          </p:cNvPr>
          <p:cNvSpPr>
            <a:spLocks noGrp="1"/>
          </p:cNvSpPr>
          <p:nvPr>
            <p:ph type="dt" sz="half" idx="10"/>
          </p:nvPr>
        </p:nvSpPr>
        <p:spPr/>
        <p:txBody>
          <a:bodyPr/>
          <a:lstStyle/>
          <a:p>
            <a:r>
              <a:rPr lang="en-US" dirty="0"/>
              <a:t>November 2023</a:t>
            </a:r>
            <a:endParaRPr lang="en-AU" dirty="0"/>
          </a:p>
        </p:txBody>
      </p:sp>
      <p:sp>
        <p:nvSpPr>
          <p:cNvPr id="4" name="Footer Placeholder 3">
            <a:extLst>
              <a:ext uri="{FF2B5EF4-FFF2-40B4-BE49-F238E27FC236}">
                <a16:creationId xmlns:a16="http://schemas.microsoft.com/office/drawing/2014/main" id="{EBA5B6AA-652B-5D67-E12F-E9734DF48E7D}"/>
              </a:ext>
            </a:extLst>
          </p:cNvPr>
          <p:cNvSpPr>
            <a:spLocks noGrp="1"/>
          </p:cNvSpPr>
          <p:nvPr>
            <p:ph type="ftr" sz="quarter" idx="4294967295"/>
          </p:nvPr>
        </p:nvSpPr>
        <p:spPr>
          <a:xfrm>
            <a:off x="3869268" y="6356350"/>
            <a:ext cx="5911517" cy="365125"/>
          </a:xfrm>
        </p:spPr>
        <p:txBody>
          <a:bodyPr/>
          <a:lstStyle/>
          <a:p>
            <a:r>
              <a:rPr lang="en-AU" dirty="0"/>
              <a:t> </a:t>
            </a:r>
          </a:p>
        </p:txBody>
      </p:sp>
      <p:sp>
        <p:nvSpPr>
          <p:cNvPr id="5" name="Slide Number Placeholder 4">
            <a:extLst>
              <a:ext uri="{FF2B5EF4-FFF2-40B4-BE49-F238E27FC236}">
                <a16:creationId xmlns:a16="http://schemas.microsoft.com/office/drawing/2014/main" id="{4C691798-17DF-0FB0-2D28-2F0509E89E10}"/>
              </a:ext>
            </a:extLst>
          </p:cNvPr>
          <p:cNvSpPr>
            <a:spLocks noGrp="1"/>
          </p:cNvSpPr>
          <p:nvPr>
            <p:ph type="sldNum" sz="quarter" idx="12"/>
          </p:nvPr>
        </p:nvSpPr>
        <p:spPr/>
        <p:txBody>
          <a:bodyPr/>
          <a:lstStyle/>
          <a:p>
            <a:fld id="{CDAF33B4-C208-4BF9-B583-BE0AC100F939}" type="slidenum">
              <a:rPr lang="en-AU" smtClean="0"/>
              <a:t>3</a:t>
            </a:fld>
            <a:endParaRPr lang="en-AU"/>
          </a:p>
        </p:txBody>
      </p:sp>
      <p:pic>
        <p:nvPicPr>
          <p:cNvPr id="6" name="Picture 5">
            <a:extLst>
              <a:ext uri="{FF2B5EF4-FFF2-40B4-BE49-F238E27FC236}">
                <a16:creationId xmlns:a16="http://schemas.microsoft.com/office/drawing/2014/main" id="{EFCD9F9F-2E7C-3A50-78CA-3CECC442373B}"/>
              </a:ext>
            </a:extLst>
          </p:cNvPr>
          <p:cNvPicPr>
            <a:picLocks noChangeAspect="1"/>
          </p:cNvPicPr>
          <p:nvPr/>
        </p:nvPicPr>
        <p:blipFill>
          <a:blip r:embed="rId3"/>
          <a:stretch>
            <a:fillRect/>
          </a:stretch>
        </p:blipFill>
        <p:spPr>
          <a:xfrm>
            <a:off x="4456898" y="502056"/>
            <a:ext cx="6177237" cy="5710192"/>
          </a:xfrm>
          <a:prstGeom prst="rect">
            <a:avLst/>
          </a:prstGeom>
        </p:spPr>
      </p:pic>
    </p:spTree>
    <p:extLst>
      <p:ext uri="{BB962C8B-B14F-4D97-AF65-F5344CB8AC3E}">
        <p14:creationId xmlns:p14="http://schemas.microsoft.com/office/powerpoint/2010/main" val="2251561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D959FC3-A0DD-081E-A383-BA22AC3F8030}"/>
              </a:ext>
            </a:extLst>
          </p:cNvPr>
          <p:cNvSpPr>
            <a:spLocks noGrp="1"/>
          </p:cNvSpPr>
          <p:nvPr>
            <p:ph type="dt" sz="half" idx="10"/>
          </p:nvPr>
        </p:nvSpPr>
        <p:spPr>
          <a:xfrm>
            <a:off x="6617957" y="6333298"/>
            <a:ext cx="2743200" cy="524702"/>
          </a:xfrm>
        </p:spPr>
        <p:txBody>
          <a:bodyPr/>
          <a:lstStyle/>
          <a:p>
            <a:r>
              <a:rPr lang="en-US" dirty="0"/>
              <a:t>November 2023</a:t>
            </a:r>
            <a:endParaRPr lang="en-AU" dirty="0"/>
          </a:p>
        </p:txBody>
      </p:sp>
      <p:sp>
        <p:nvSpPr>
          <p:cNvPr id="6" name="Slide Number Placeholder 5">
            <a:extLst>
              <a:ext uri="{FF2B5EF4-FFF2-40B4-BE49-F238E27FC236}">
                <a16:creationId xmlns:a16="http://schemas.microsoft.com/office/drawing/2014/main" id="{E4173DDF-2A0A-6653-F0F4-A222918580CB}"/>
              </a:ext>
            </a:extLst>
          </p:cNvPr>
          <p:cNvSpPr>
            <a:spLocks noGrp="1"/>
          </p:cNvSpPr>
          <p:nvPr>
            <p:ph type="sldNum" sz="quarter" idx="12"/>
          </p:nvPr>
        </p:nvSpPr>
        <p:spPr>
          <a:xfrm>
            <a:off x="9909076" y="6333298"/>
            <a:ext cx="1530927" cy="365125"/>
          </a:xfrm>
        </p:spPr>
        <p:txBody>
          <a:bodyPr/>
          <a:lstStyle/>
          <a:p>
            <a:fld id="{CDAF33B4-C208-4BF9-B583-BE0AC100F939}" type="slidenum">
              <a:rPr lang="en-AU" smtClean="0"/>
              <a:t>4</a:t>
            </a:fld>
            <a:endParaRPr lang="en-AU"/>
          </a:p>
        </p:txBody>
      </p:sp>
      <p:grpSp>
        <p:nvGrpSpPr>
          <p:cNvPr id="20" name="Group 19">
            <a:extLst>
              <a:ext uri="{FF2B5EF4-FFF2-40B4-BE49-F238E27FC236}">
                <a16:creationId xmlns:a16="http://schemas.microsoft.com/office/drawing/2014/main" id="{C9775E2C-F2BF-13E8-BA51-3C9A68E1E1A9}"/>
              </a:ext>
            </a:extLst>
          </p:cNvPr>
          <p:cNvGrpSpPr/>
          <p:nvPr/>
        </p:nvGrpSpPr>
        <p:grpSpPr>
          <a:xfrm>
            <a:off x="495809" y="688918"/>
            <a:ext cx="11200382" cy="4930197"/>
            <a:chOff x="705424" y="1542358"/>
            <a:chExt cx="11200382" cy="4930197"/>
          </a:xfrm>
        </p:grpSpPr>
        <p:pic>
          <p:nvPicPr>
            <p:cNvPr id="8" name="Picture 7">
              <a:extLst>
                <a:ext uri="{FF2B5EF4-FFF2-40B4-BE49-F238E27FC236}">
                  <a16:creationId xmlns:a16="http://schemas.microsoft.com/office/drawing/2014/main" id="{B562424B-8169-B907-E5D9-C1C941D27A72}"/>
                </a:ext>
              </a:extLst>
            </p:cNvPr>
            <p:cNvPicPr>
              <a:picLocks noChangeAspect="1"/>
            </p:cNvPicPr>
            <p:nvPr/>
          </p:nvPicPr>
          <p:blipFill>
            <a:blip r:embed="rId3"/>
            <a:stretch>
              <a:fillRect/>
            </a:stretch>
          </p:blipFill>
          <p:spPr>
            <a:xfrm>
              <a:off x="5526017" y="1692499"/>
              <a:ext cx="2566406" cy="1953491"/>
            </a:xfrm>
            <a:prstGeom prst="rect">
              <a:avLst/>
            </a:prstGeom>
          </p:spPr>
        </p:pic>
        <p:pic>
          <p:nvPicPr>
            <p:cNvPr id="9" name="Picture 8">
              <a:extLst>
                <a:ext uri="{FF2B5EF4-FFF2-40B4-BE49-F238E27FC236}">
                  <a16:creationId xmlns:a16="http://schemas.microsoft.com/office/drawing/2014/main" id="{29BCC973-B3E6-7786-1CB8-D92FB33A0873}"/>
                </a:ext>
              </a:extLst>
            </p:cNvPr>
            <p:cNvPicPr>
              <a:picLocks noChangeAspect="1"/>
            </p:cNvPicPr>
            <p:nvPr/>
          </p:nvPicPr>
          <p:blipFill>
            <a:blip r:embed="rId4"/>
            <a:stretch>
              <a:fillRect/>
            </a:stretch>
          </p:blipFill>
          <p:spPr>
            <a:xfrm>
              <a:off x="9136257" y="4417133"/>
              <a:ext cx="2640485" cy="2055422"/>
            </a:xfrm>
            <a:prstGeom prst="rect">
              <a:avLst/>
            </a:prstGeom>
          </p:spPr>
        </p:pic>
        <p:sp>
          <p:nvSpPr>
            <p:cNvPr id="10" name="Arrow: Right 9">
              <a:extLst>
                <a:ext uri="{FF2B5EF4-FFF2-40B4-BE49-F238E27FC236}">
                  <a16:creationId xmlns:a16="http://schemas.microsoft.com/office/drawing/2014/main" id="{3FD0B846-DE5A-09AC-76FA-68A486851D9A}"/>
                </a:ext>
              </a:extLst>
            </p:cNvPr>
            <p:cNvSpPr/>
            <p:nvPr/>
          </p:nvSpPr>
          <p:spPr>
            <a:xfrm>
              <a:off x="2230596" y="2468353"/>
              <a:ext cx="830335" cy="401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Arrow: Right 10">
              <a:extLst>
                <a:ext uri="{FF2B5EF4-FFF2-40B4-BE49-F238E27FC236}">
                  <a16:creationId xmlns:a16="http://schemas.microsoft.com/office/drawing/2014/main" id="{B21F2A7C-BD24-0799-45C0-D01F943A93B5}"/>
                </a:ext>
              </a:extLst>
            </p:cNvPr>
            <p:cNvSpPr/>
            <p:nvPr/>
          </p:nvSpPr>
          <p:spPr>
            <a:xfrm>
              <a:off x="4660205" y="2466787"/>
              <a:ext cx="830335" cy="401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Right 11">
              <a:extLst>
                <a:ext uri="{FF2B5EF4-FFF2-40B4-BE49-F238E27FC236}">
                  <a16:creationId xmlns:a16="http://schemas.microsoft.com/office/drawing/2014/main" id="{CE478926-924B-DD70-2120-1047BA5AC8A1}"/>
                </a:ext>
              </a:extLst>
            </p:cNvPr>
            <p:cNvSpPr/>
            <p:nvPr/>
          </p:nvSpPr>
          <p:spPr>
            <a:xfrm>
              <a:off x="8199172" y="2446222"/>
              <a:ext cx="830335" cy="401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rrow: Right 12">
              <a:extLst>
                <a:ext uri="{FF2B5EF4-FFF2-40B4-BE49-F238E27FC236}">
                  <a16:creationId xmlns:a16="http://schemas.microsoft.com/office/drawing/2014/main" id="{338BCA81-3BE4-6B6C-96A8-CC73465DE4A8}"/>
                </a:ext>
              </a:extLst>
            </p:cNvPr>
            <p:cNvSpPr/>
            <p:nvPr/>
          </p:nvSpPr>
          <p:spPr>
            <a:xfrm rot="5400000">
              <a:off x="9881536" y="3782752"/>
              <a:ext cx="1149925" cy="401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a:extLst>
                <a:ext uri="{FF2B5EF4-FFF2-40B4-BE49-F238E27FC236}">
                  <a16:creationId xmlns:a16="http://schemas.microsoft.com/office/drawing/2014/main" id="{5FB8256C-1F49-93E3-D477-B2DB9896E560}"/>
                </a:ext>
              </a:extLst>
            </p:cNvPr>
            <p:cNvPicPr>
              <a:picLocks noChangeAspect="1"/>
            </p:cNvPicPr>
            <p:nvPr/>
          </p:nvPicPr>
          <p:blipFill>
            <a:blip r:embed="rId5"/>
            <a:stretch>
              <a:fillRect/>
            </a:stretch>
          </p:blipFill>
          <p:spPr>
            <a:xfrm>
              <a:off x="9048567" y="1692499"/>
              <a:ext cx="2857239" cy="2055422"/>
            </a:xfrm>
            <a:prstGeom prst="rect">
              <a:avLst/>
            </a:prstGeom>
          </p:spPr>
        </p:pic>
        <p:pic>
          <p:nvPicPr>
            <p:cNvPr id="16" name="Picture 15">
              <a:extLst>
                <a:ext uri="{FF2B5EF4-FFF2-40B4-BE49-F238E27FC236}">
                  <a16:creationId xmlns:a16="http://schemas.microsoft.com/office/drawing/2014/main" id="{37F991E7-6CF4-C63D-C33E-B7FC39780979}"/>
                </a:ext>
              </a:extLst>
            </p:cNvPr>
            <p:cNvPicPr>
              <a:picLocks noChangeAspect="1"/>
            </p:cNvPicPr>
            <p:nvPr/>
          </p:nvPicPr>
          <p:blipFill rotWithShape="1">
            <a:blip r:embed="rId6"/>
            <a:srcRect l="-931" r="931"/>
            <a:stretch/>
          </p:blipFill>
          <p:spPr>
            <a:xfrm>
              <a:off x="705424" y="1542358"/>
              <a:ext cx="1506111" cy="2119359"/>
            </a:xfrm>
            <a:prstGeom prst="rect">
              <a:avLst/>
            </a:prstGeom>
          </p:spPr>
        </p:pic>
        <p:pic>
          <p:nvPicPr>
            <p:cNvPr id="17" name="Picture 16">
              <a:extLst>
                <a:ext uri="{FF2B5EF4-FFF2-40B4-BE49-F238E27FC236}">
                  <a16:creationId xmlns:a16="http://schemas.microsoft.com/office/drawing/2014/main" id="{0329FCAA-829A-F1B4-E642-19B58181289D}"/>
                </a:ext>
              </a:extLst>
            </p:cNvPr>
            <p:cNvPicPr>
              <a:picLocks noChangeAspect="1"/>
            </p:cNvPicPr>
            <p:nvPr/>
          </p:nvPicPr>
          <p:blipFill>
            <a:blip r:embed="rId7"/>
            <a:stretch>
              <a:fillRect/>
            </a:stretch>
          </p:blipFill>
          <p:spPr>
            <a:xfrm>
              <a:off x="3079991" y="1582877"/>
              <a:ext cx="1544738" cy="2078840"/>
            </a:xfrm>
            <a:prstGeom prst="rect">
              <a:avLst/>
            </a:prstGeom>
          </p:spPr>
        </p:pic>
      </p:grpSp>
      <p:sp>
        <p:nvSpPr>
          <p:cNvPr id="21" name="TextBox 20">
            <a:extLst>
              <a:ext uri="{FF2B5EF4-FFF2-40B4-BE49-F238E27FC236}">
                <a16:creationId xmlns:a16="http://schemas.microsoft.com/office/drawing/2014/main" id="{BA116972-FAA9-E600-8D6B-21A231E714D8}"/>
              </a:ext>
            </a:extLst>
          </p:cNvPr>
          <p:cNvSpPr txBox="1"/>
          <p:nvPr/>
        </p:nvSpPr>
        <p:spPr>
          <a:xfrm flipH="1">
            <a:off x="569334" y="3310791"/>
            <a:ext cx="7835390" cy="2308324"/>
          </a:xfrm>
          <a:prstGeom prst="rect">
            <a:avLst/>
          </a:prstGeom>
          <a:solidFill>
            <a:schemeClr val="accent1"/>
          </a:solidFill>
        </p:spPr>
        <p:txBody>
          <a:bodyPr wrap="square" rtlCol="0">
            <a:spAutoFit/>
          </a:bodyPr>
          <a:lstStyle/>
          <a:p>
            <a:r>
              <a:rPr lang="en-AU" sz="7200" dirty="0">
                <a:solidFill>
                  <a:schemeClr val="bg1"/>
                </a:solidFill>
              </a:rPr>
              <a:t>It all started with the Strategy</a:t>
            </a:r>
          </a:p>
        </p:txBody>
      </p:sp>
    </p:spTree>
    <p:extLst>
      <p:ext uri="{BB962C8B-B14F-4D97-AF65-F5344CB8AC3E}">
        <p14:creationId xmlns:p14="http://schemas.microsoft.com/office/powerpoint/2010/main" val="3456693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E15B48-285E-0C4C-1FD5-360AB1EC8EE9}"/>
              </a:ext>
            </a:extLst>
          </p:cNvPr>
          <p:cNvSpPr>
            <a:spLocks noGrp="1"/>
          </p:cNvSpPr>
          <p:nvPr>
            <p:ph type="title"/>
          </p:nvPr>
        </p:nvSpPr>
        <p:spPr/>
        <p:txBody>
          <a:bodyPr/>
          <a:lstStyle/>
          <a:p>
            <a:r>
              <a:rPr lang="en-AU" dirty="0"/>
              <a:t>A cultural change was required </a:t>
            </a:r>
          </a:p>
        </p:txBody>
      </p:sp>
      <p:sp>
        <p:nvSpPr>
          <p:cNvPr id="2" name="Date Placeholder 1">
            <a:extLst>
              <a:ext uri="{FF2B5EF4-FFF2-40B4-BE49-F238E27FC236}">
                <a16:creationId xmlns:a16="http://schemas.microsoft.com/office/drawing/2014/main" id="{3ABDCEB7-26C2-E557-DE0A-13E3BE5D317D}"/>
              </a:ext>
            </a:extLst>
          </p:cNvPr>
          <p:cNvSpPr>
            <a:spLocks noGrp="1"/>
          </p:cNvSpPr>
          <p:nvPr>
            <p:ph type="dt" sz="half" idx="10"/>
          </p:nvPr>
        </p:nvSpPr>
        <p:spPr/>
        <p:txBody>
          <a:bodyPr/>
          <a:lstStyle/>
          <a:p>
            <a:r>
              <a:rPr lang="en-US" dirty="0"/>
              <a:t>November 2023</a:t>
            </a:r>
            <a:endParaRPr lang="en-AU" dirty="0"/>
          </a:p>
        </p:txBody>
      </p:sp>
      <p:sp>
        <p:nvSpPr>
          <p:cNvPr id="3" name="Slide Number Placeholder 2">
            <a:extLst>
              <a:ext uri="{FF2B5EF4-FFF2-40B4-BE49-F238E27FC236}">
                <a16:creationId xmlns:a16="http://schemas.microsoft.com/office/drawing/2014/main" id="{47436872-9387-80AC-E9FE-526D36414639}"/>
              </a:ext>
            </a:extLst>
          </p:cNvPr>
          <p:cNvSpPr>
            <a:spLocks noGrp="1"/>
          </p:cNvSpPr>
          <p:nvPr>
            <p:ph type="sldNum" sz="quarter" idx="12"/>
          </p:nvPr>
        </p:nvSpPr>
        <p:spPr/>
        <p:txBody>
          <a:bodyPr/>
          <a:lstStyle/>
          <a:p>
            <a:fld id="{CDAF33B4-C208-4BF9-B583-BE0AC100F939}" type="slidenum">
              <a:rPr lang="en-AU" smtClean="0"/>
              <a:pPr/>
              <a:t>5</a:t>
            </a:fld>
            <a:r>
              <a:rPr lang="en-AU"/>
              <a:t> of x </a:t>
            </a:r>
            <a:endParaRPr lang="en-AU" dirty="0"/>
          </a:p>
        </p:txBody>
      </p:sp>
      <p:pic>
        <p:nvPicPr>
          <p:cNvPr id="7" name="Picture 6" descr="A picture containing graphics, font, text, handwriting&#10;&#10;Description automatically generated">
            <a:extLst>
              <a:ext uri="{FF2B5EF4-FFF2-40B4-BE49-F238E27FC236}">
                <a16:creationId xmlns:a16="http://schemas.microsoft.com/office/drawing/2014/main" id="{E196F63B-807B-1F7F-362C-F6579A48CEEB}"/>
              </a:ext>
            </a:extLst>
          </p:cNvPr>
          <p:cNvPicPr>
            <a:picLocks noChangeAspect="1"/>
          </p:cNvPicPr>
          <p:nvPr/>
        </p:nvPicPr>
        <p:blipFill rotWithShape="1">
          <a:blip r:embed="rId3">
            <a:extLst>
              <a:ext uri="{28A0092B-C50C-407E-A947-70E740481C1C}">
                <a14:useLocalDpi xmlns:a14="http://schemas.microsoft.com/office/drawing/2010/main" val="0"/>
              </a:ext>
            </a:extLst>
          </a:blip>
          <a:srcRect l="63489" r="-1" b="9630"/>
          <a:stretch/>
        </p:blipFill>
        <p:spPr>
          <a:xfrm>
            <a:off x="8148320" y="670560"/>
            <a:ext cx="3576320" cy="5521424"/>
          </a:xfrm>
          <a:prstGeom prst="rect">
            <a:avLst/>
          </a:prstGeom>
        </p:spPr>
      </p:pic>
      <p:sp>
        <p:nvSpPr>
          <p:cNvPr id="10" name="TextBox 9">
            <a:extLst>
              <a:ext uri="{FF2B5EF4-FFF2-40B4-BE49-F238E27FC236}">
                <a16:creationId xmlns:a16="http://schemas.microsoft.com/office/drawing/2014/main" id="{894D13FC-BC75-26AA-7D3A-533871C16B68}"/>
              </a:ext>
            </a:extLst>
          </p:cNvPr>
          <p:cNvSpPr txBox="1"/>
          <p:nvPr/>
        </p:nvSpPr>
        <p:spPr>
          <a:xfrm>
            <a:off x="3769360" y="1123837"/>
            <a:ext cx="4653280" cy="5539978"/>
          </a:xfrm>
          <a:prstGeom prst="rect">
            <a:avLst/>
          </a:prstGeom>
          <a:noFill/>
        </p:spPr>
        <p:txBody>
          <a:bodyPr wrap="square" rtlCol="0">
            <a:spAutoFit/>
          </a:bodyPr>
          <a:lstStyle/>
          <a:p>
            <a:pPr marL="285750" indent="-285750">
              <a:buFont typeface="Arial" panose="020B0604020202020204" pitchFamily="34" charset="0"/>
              <a:buChar char="•"/>
            </a:pPr>
            <a:r>
              <a:rPr lang="en-AU" sz="2400" b="1" dirty="0">
                <a:latin typeface="Ink Free" panose="03080402000500000000" pitchFamily="66" charset="0"/>
              </a:rPr>
              <a:t>Sustainable</a:t>
            </a:r>
          </a:p>
          <a:p>
            <a:pPr marL="742950" lvl="1" indent="-285750">
              <a:buFontTx/>
              <a:buChar char="-"/>
            </a:pPr>
            <a:r>
              <a:rPr lang="en-AU" sz="2400" dirty="0">
                <a:latin typeface="Ink Free" panose="03080402000500000000" pitchFamily="66" charset="0"/>
              </a:rPr>
              <a:t>Use our community’s resources responsibly</a:t>
            </a:r>
          </a:p>
          <a:p>
            <a:pPr marL="285750" indent="-285750">
              <a:buFont typeface="Arial" panose="020B0604020202020204" pitchFamily="34" charset="0"/>
              <a:buChar char="•"/>
            </a:pPr>
            <a:r>
              <a:rPr lang="en-AU" sz="2400" b="1" dirty="0">
                <a:latin typeface="Ink Free" panose="03080402000500000000" pitchFamily="66" charset="0"/>
              </a:rPr>
              <a:t>Courage</a:t>
            </a:r>
          </a:p>
          <a:p>
            <a:pPr marL="742950" lvl="1" indent="-285750">
              <a:buFontTx/>
              <a:buChar char="-"/>
            </a:pPr>
            <a:r>
              <a:rPr lang="en-AU" sz="2400" dirty="0">
                <a:latin typeface="Ink Free" panose="03080402000500000000" pitchFamily="66" charset="0"/>
              </a:rPr>
              <a:t>Challenge the norm to be better</a:t>
            </a:r>
          </a:p>
          <a:p>
            <a:pPr marL="285750" indent="-285750">
              <a:buFont typeface="Arial" panose="020B0604020202020204" pitchFamily="34" charset="0"/>
              <a:buChar char="•"/>
            </a:pPr>
            <a:r>
              <a:rPr lang="en-AU" sz="2400" b="1" dirty="0">
                <a:latin typeface="Ink Free" panose="03080402000500000000" pitchFamily="66" charset="0"/>
              </a:rPr>
              <a:t>Respect</a:t>
            </a:r>
          </a:p>
          <a:p>
            <a:pPr marL="742950" lvl="1" indent="-285750">
              <a:buFontTx/>
              <a:buChar char="-"/>
            </a:pPr>
            <a:r>
              <a:rPr lang="en-AU" sz="2400" dirty="0">
                <a:latin typeface="Ink Free" panose="03080402000500000000" pitchFamily="66" charset="0"/>
              </a:rPr>
              <a:t>Inclusive and considerate</a:t>
            </a:r>
          </a:p>
          <a:p>
            <a:pPr marL="285750" indent="-285750">
              <a:buFont typeface="Arial" panose="020B0604020202020204" pitchFamily="34" charset="0"/>
              <a:buChar char="•"/>
            </a:pPr>
            <a:r>
              <a:rPr lang="en-AU" sz="2400" b="1" dirty="0">
                <a:latin typeface="Ink Free" panose="03080402000500000000" pitchFamily="66" charset="0"/>
              </a:rPr>
              <a:t>Integrity</a:t>
            </a:r>
          </a:p>
          <a:p>
            <a:pPr marL="742950" lvl="1" indent="-285750">
              <a:buFontTx/>
              <a:buChar char="-"/>
            </a:pPr>
            <a:r>
              <a:rPr lang="en-AU" sz="2400" dirty="0">
                <a:latin typeface="Ink Free" panose="03080402000500000000" pitchFamily="66" charset="0"/>
              </a:rPr>
              <a:t>Honest and reliable</a:t>
            </a:r>
          </a:p>
          <a:p>
            <a:pPr marL="285750" indent="-285750">
              <a:buFont typeface="Arial" panose="020B0604020202020204" pitchFamily="34" charset="0"/>
              <a:buChar char="•"/>
            </a:pPr>
            <a:r>
              <a:rPr lang="en-AU" sz="2400" b="1" dirty="0">
                <a:latin typeface="Ink Free" panose="03080402000500000000" pitchFamily="66" charset="0"/>
              </a:rPr>
              <a:t>One Team</a:t>
            </a:r>
          </a:p>
          <a:p>
            <a:pPr marL="800100" lvl="1" indent="-342900">
              <a:buFontTx/>
              <a:buChar char="-"/>
            </a:pPr>
            <a:r>
              <a:rPr lang="en-AU" sz="2400" dirty="0">
                <a:latin typeface="Ink Free" panose="03080402000500000000" pitchFamily="66" charset="0"/>
              </a:rPr>
              <a:t>Together we deliver excellent service</a:t>
            </a:r>
          </a:p>
          <a:p>
            <a:pPr lvl="1"/>
            <a:endParaRPr lang="en-AU" sz="2400" dirty="0"/>
          </a:p>
          <a:p>
            <a:pPr marL="285750" indent="-285750">
              <a:buFontTx/>
              <a:buChar char="-"/>
            </a:pPr>
            <a:endParaRPr lang="en-AU" dirty="0"/>
          </a:p>
        </p:txBody>
      </p:sp>
    </p:spTree>
    <p:extLst>
      <p:ext uri="{BB962C8B-B14F-4D97-AF65-F5344CB8AC3E}">
        <p14:creationId xmlns:p14="http://schemas.microsoft.com/office/powerpoint/2010/main" val="35532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27AD-4AB6-7690-7345-9822282E3577}"/>
              </a:ext>
            </a:extLst>
          </p:cNvPr>
          <p:cNvSpPr>
            <a:spLocks noGrp="1"/>
          </p:cNvSpPr>
          <p:nvPr>
            <p:ph type="title"/>
          </p:nvPr>
        </p:nvSpPr>
        <p:spPr/>
        <p:txBody>
          <a:bodyPr/>
          <a:lstStyle/>
          <a:p>
            <a:r>
              <a:rPr lang="en-AU" dirty="0"/>
              <a:t>The journey continues…</a:t>
            </a:r>
          </a:p>
        </p:txBody>
      </p:sp>
      <p:pic>
        <p:nvPicPr>
          <p:cNvPr id="7" name="Content Placeholder 6">
            <a:extLst>
              <a:ext uri="{FF2B5EF4-FFF2-40B4-BE49-F238E27FC236}">
                <a16:creationId xmlns:a16="http://schemas.microsoft.com/office/drawing/2014/main" id="{3DEED4AB-838D-17CE-4947-EF7C50E7D01F}"/>
              </a:ext>
            </a:extLst>
          </p:cNvPr>
          <p:cNvPicPr>
            <a:picLocks noGrp="1" noChangeAspect="1"/>
          </p:cNvPicPr>
          <p:nvPr>
            <p:ph idx="1"/>
          </p:nvPr>
        </p:nvPicPr>
        <p:blipFill>
          <a:blip r:embed="rId3"/>
          <a:stretch>
            <a:fillRect/>
          </a:stretch>
        </p:blipFill>
        <p:spPr>
          <a:xfrm>
            <a:off x="3660205" y="797926"/>
            <a:ext cx="5822185" cy="3261643"/>
          </a:xfrm>
          <a:prstGeom prst="rect">
            <a:avLst/>
          </a:prstGeom>
        </p:spPr>
      </p:pic>
      <p:sp>
        <p:nvSpPr>
          <p:cNvPr id="4" name="Date Placeholder 3">
            <a:extLst>
              <a:ext uri="{FF2B5EF4-FFF2-40B4-BE49-F238E27FC236}">
                <a16:creationId xmlns:a16="http://schemas.microsoft.com/office/drawing/2014/main" id="{CADB3A7E-FCD7-7DE5-8542-7A558A90EB8E}"/>
              </a:ext>
            </a:extLst>
          </p:cNvPr>
          <p:cNvSpPr>
            <a:spLocks noGrp="1"/>
          </p:cNvSpPr>
          <p:nvPr>
            <p:ph type="dt" sz="half" idx="10"/>
          </p:nvPr>
        </p:nvSpPr>
        <p:spPr/>
        <p:txBody>
          <a:bodyPr/>
          <a:lstStyle/>
          <a:p>
            <a:r>
              <a:rPr lang="en-US" dirty="0"/>
              <a:t>November 2023</a:t>
            </a:r>
            <a:endParaRPr lang="en-AU" dirty="0"/>
          </a:p>
        </p:txBody>
      </p:sp>
      <p:sp>
        <p:nvSpPr>
          <p:cNvPr id="5" name="Footer Placeholder 4">
            <a:extLst>
              <a:ext uri="{FF2B5EF4-FFF2-40B4-BE49-F238E27FC236}">
                <a16:creationId xmlns:a16="http://schemas.microsoft.com/office/drawing/2014/main" id="{0DB7A7F6-B86A-B393-FF99-7125C25B5FCC}"/>
              </a:ext>
            </a:extLst>
          </p:cNvPr>
          <p:cNvSpPr>
            <a:spLocks noGrp="1"/>
          </p:cNvSpPr>
          <p:nvPr>
            <p:ph type="ftr" sz="quarter" idx="11"/>
          </p:nvPr>
        </p:nvSpPr>
        <p:spPr/>
        <p:txBody>
          <a:bodyPr/>
          <a:lstStyle/>
          <a:p>
            <a:r>
              <a:rPr lang="en-AU" dirty="0"/>
              <a:t>WOMEN IN LOCAL GOVERNMENT LEADERSHIP SUMMIT</a:t>
            </a:r>
          </a:p>
        </p:txBody>
      </p:sp>
      <p:sp>
        <p:nvSpPr>
          <p:cNvPr id="6" name="Slide Number Placeholder 5">
            <a:extLst>
              <a:ext uri="{FF2B5EF4-FFF2-40B4-BE49-F238E27FC236}">
                <a16:creationId xmlns:a16="http://schemas.microsoft.com/office/drawing/2014/main" id="{71C39DB1-489D-B49F-AAAC-D66527269881}"/>
              </a:ext>
            </a:extLst>
          </p:cNvPr>
          <p:cNvSpPr>
            <a:spLocks noGrp="1"/>
          </p:cNvSpPr>
          <p:nvPr>
            <p:ph type="sldNum" sz="quarter" idx="12"/>
          </p:nvPr>
        </p:nvSpPr>
        <p:spPr/>
        <p:txBody>
          <a:bodyPr/>
          <a:lstStyle/>
          <a:p>
            <a:fld id="{CDAF33B4-C208-4BF9-B583-BE0AC100F939}" type="slidenum">
              <a:rPr lang="en-AU" smtClean="0"/>
              <a:t>6</a:t>
            </a:fld>
            <a:endParaRPr lang="en-AU"/>
          </a:p>
        </p:txBody>
      </p:sp>
      <p:pic>
        <p:nvPicPr>
          <p:cNvPr id="8" name="Picture 7">
            <a:extLst>
              <a:ext uri="{FF2B5EF4-FFF2-40B4-BE49-F238E27FC236}">
                <a16:creationId xmlns:a16="http://schemas.microsoft.com/office/drawing/2014/main" id="{6E59754D-1282-A260-9B55-C975B9D882BC}"/>
              </a:ext>
            </a:extLst>
          </p:cNvPr>
          <p:cNvPicPr>
            <a:picLocks noChangeAspect="1"/>
          </p:cNvPicPr>
          <p:nvPr/>
        </p:nvPicPr>
        <p:blipFill>
          <a:blip r:embed="rId4"/>
          <a:stretch>
            <a:fillRect/>
          </a:stretch>
        </p:blipFill>
        <p:spPr>
          <a:xfrm>
            <a:off x="3660205" y="3519366"/>
            <a:ext cx="3134032" cy="2552143"/>
          </a:xfrm>
          <a:prstGeom prst="rect">
            <a:avLst/>
          </a:prstGeom>
        </p:spPr>
      </p:pic>
      <p:pic>
        <p:nvPicPr>
          <p:cNvPr id="9" name="Picture 8">
            <a:extLst>
              <a:ext uri="{FF2B5EF4-FFF2-40B4-BE49-F238E27FC236}">
                <a16:creationId xmlns:a16="http://schemas.microsoft.com/office/drawing/2014/main" id="{8AE4B212-3128-7B3A-3535-FD8C7257D2E8}"/>
              </a:ext>
            </a:extLst>
          </p:cNvPr>
          <p:cNvPicPr>
            <a:picLocks noChangeAspect="1"/>
          </p:cNvPicPr>
          <p:nvPr/>
        </p:nvPicPr>
        <p:blipFill rotWithShape="1">
          <a:blip r:embed="rId5"/>
          <a:srcRect l="20713"/>
          <a:stretch/>
        </p:blipFill>
        <p:spPr>
          <a:xfrm>
            <a:off x="9100408" y="2961597"/>
            <a:ext cx="2299189" cy="3109912"/>
          </a:xfrm>
          <a:prstGeom prst="rect">
            <a:avLst/>
          </a:prstGeom>
        </p:spPr>
      </p:pic>
      <p:pic>
        <p:nvPicPr>
          <p:cNvPr id="12" name="Picture 11">
            <a:extLst>
              <a:ext uri="{FF2B5EF4-FFF2-40B4-BE49-F238E27FC236}">
                <a16:creationId xmlns:a16="http://schemas.microsoft.com/office/drawing/2014/main" id="{77CD43C1-DB38-FC42-D67C-883404D645E5}"/>
              </a:ext>
            </a:extLst>
          </p:cNvPr>
          <p:cNvPicPr>
            <a:picLocks noChangeAspect="1"/>
          </p:cNvPicPr>
          <p:nvPr/>
        </p:nvPicPr>
        <p:blipFill>
          <a:blip r:embed="rId6"/>
          <a:stretch>
            <a:fillRect/>
          </a:stretch>
        </p:blipFill>
        <p:spPr>
          <a:xfrm>
            <a:off x="9580548" y="594643"/>
            <a:ext cx="1819050" cy="2570237"/>
          </a:xfrm>
          <a:prstGeom prst="rect">
            <a:avLst/>
          </a:prstGeom>
        </p:spPr>
      </p:pic>
      <p:pic>
        <p:nvPicPr>
          <p:cNvPr id="13" name="Picture 12">
            <a:extLst>
              <a:ext uri="{FF2B5EF4-FFF2-40B4-BE49-F238E27FC236}">
                <a16:creationId xmlns:a16="http://schemas.microsoft.com/office/drawing/2014/main" id="{C2E8B783-D3F4-B58B-83BE-9FC866751E30}"/>
              </a:ext>
            </a:extLst>
          </p:cNvPr>
          <p:cNvPicPr>
            <a:picLocks noChangeAspect="1"/>
          </p:cNvPicPr>
          <p:nvPr/>
        </p:nvPicPr>
        <p:blipFill>
          <a:blip r:embed="rId7"/>
          <a:stretch>
            <a:fillRect/>
          </a:stretch>
        </p:blipFill>
        <p:spPr>
          <a:xfrm>
            <a:off x="8074705" y="3854614"/>
            <a:ext cx="1505843" cy="2130737"/>
          </a:xfrm>
          <a:prstGeom prst="rect">
            <a:avLst/>
          </a:prstGeom>
        </p:spPr>
      </p:pic>
      <p:pic>
        <p:nvPicPr>
          <p:cNvPr id="14" name="Picture 13">
            <a:extLst>
              <a:ext uri="{FF2B5EF4-FFF2-40B4-BE49-F238E27FC236}">
                <a16:creationId xmlns:a16="http://schemas.microsoft.com/office/drawing/2014/main" id="{81796516-2201-BCC7-82CD-83584F471B0D}"/>
              </a:ext>
            </a:extLst>
          </p:cNvPr>
          <p:cNvPicPr>
            <a:picLocks noChangeAspect="1"/>
          </p:cNvPicPr>
          <p:nvPr/>
        </p:nvPicPr>
        <p:blipFill>
          <a:blip r:embed="rId8"/>
          <a:stretch>
            <a:fillRect/>
          </a:stretch>
        </p:blipFill>
        <p:spPr>
          <a:xfrm>
            <a:off x="5675431" y="3093576"/>
            <a:ext cx="2299189" cy="3259905"/>
          </a:xfrm>
          <a:prstGeom prst="rect">
            <a:avLst/>
          </a:prstGeom>
        </p:spPr>
      </p:pic>
    </p:spTree>
    <p:extLst>
      <p:ext uri="{BB962C8B-B14F-4D97-AF65-F5344CB8AC3E}">
        <p14:creationId xmlns:p14="http://schemas.microsoft.com/office/powerpoint/2010/main" val="1113810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94C6-4E72-CECB-3464-3E55D5B7B8F1}"/>
              </a:ext>
            </a:extLst>
          </p:cNvPr>
          <p:cNvSpPr>
            <a:spLocks noGrp="1"/>
          </p:cNvSpPr>
          <p:nvPr>
            <p:ph type="title"/>
          </p:nvPr>
        </p:nvSpPr>
        <p:spPr>
          <a:xfrm>
            <a:off x="256032" y="1143000"/>
            <a:ext cx="2834640" cy="2377440"/>
          </a:xfrm>
        </p:spPr>
        <p:txBody>
          <a:bodyPr anchor="b">
            <a:normAutofit/>
          </a:bodyPr>
          <a:lstStyle/>
          <a:p>
            <a:endParaRPr lang="en-AU" dirty="0"/>
          </a:p>
        </p:txBody>
      </p:sp>
      <p:pic>
        <p:nvPicPr>
          <p:cNvPr id="7" name="Content Placeholder 6">
            <a:extLst>
              <a:ext uri="{FF2B5EF4-FFF2-40B4-BE49-F238E27FC236}">
                <a16:creationId xmlns:a16="http://schemas.microsoft.com/office/drawing/2014/main" id="{F0B71F9B-C310-AD84-B69D-DA2DAE595BCC}"/>
              </a:ext>
            </a:extLst>
          </p:cNvPr>
          <p:cNvPicPr>
            <a:picLocks noGrp="1" noChangeAspect="1"/>
          </p:cNvPicPr>
          <p:nvPr>
            <p:ph type="pic" idx="1"/>
          </p:nvPr>
        </p:nvPicPr>
        <p:blipFill rotWithShape="1">
          <a:blip r:embed="rId3"/>
          <a:srcRect b="8230"/>
          <a:stretch/>
        </p:blipFill>
        <p:spPr>
          <a:xfrm>
            <a:off x="3570644" y="1008470"/>
            <a:ext cx="8115230" cy="4449795"/>
          </a:xfrm>
          <a:prstGeom prst="rect">
            <a:avLst/>
          </a:prstGeom>
          <a:noFill/>
        </p:spPr>
      </p:pic>
      <p:sp>
        <p:nvSpPr>
          <p:cNvPr id="12" name="Text Placeholder 3">
            <a:extLst>
              <a:ext uri="{FF2B5EF4-FFF2-40B4-BE49-F238E27FC236}">
                <a16:creationId xmlns:a16="http://schemas.microsoft.com/office/drawing/2014/main" id="{F86F6A36-CD48-2C37-17CD-3BEF81E0FC65}"/>
              </a:ext>
            </a:extLst>
          </p:cNvPr>
          <p:cNvSpPr>
            <a:spLocks noGrp="1"/>
          </p:cNvSpPr>
          <p:nvPr>
            <p:ph type="body" sz="half" idx="2"/>
          </p:nvPr>
        </p:nvSpPr>
        <p:spPr>
          <a:xfrm>
            <a:off x="256032" y="3493008"/>
            <a:ext cx="2834640" cy="2322576"/>
          </a:xfrm>
        </p:spPr>
        <p:txBody>
          <a:bodyPr/>
          <a:lstStyle/>
          <a:p>
            <a:endParaRPr lang="en-US"/>
          </a:p>
        </p:txBody>
      </p:sp>
      <p:sp>
        <p:nvSpPr>
          <p:cNvPr id="4" name="Date Placeholder 3">
            <a:extLst>
              <a:ext uri="{FF2B5EF4-FFF2-40B4-BE49-F238E27FC236}">
                <a16:creationId xmlns:a16="http://schemas.microsoft.com/office/drawing/2014/main" id="{E2896B85-4021-A656-74F2-7487D9A9DA3E}"/>
              </a:ext>
            </a:extLst>
          </p:cNvPr>
          <p:cNvSpPr>
            <a:spLocks noGrp="1"/>
          </p:cNvSpPr>
          <p:nvPr>
            <p:ph type="dt" sz="half" idx="10"/>
          </p:nvPr>
        </p:nvSpPr>
        <p:spPr>
          <a:xfrm>
            <a:off x="262465" y="6356350"/>
            <a:ext cx="2743200" cy="365125"/>
          </a:xfrm>
        </p:spPr>
        <p:txBody>
          <a:bodyPr anchor="ctr">
            <a:normAutofit/>
          </a:bodyPr>
          <a:lstStyle/>
          <a:p>
            <a:pPr>
              <a:spcAft>
                <a:spcPts val="600"/>
              </a:spcAft>
            </a:pPr>
            <a:r>
              <a:rPr lang="en-US" dirty="0"/>
              <a:t>November 2023</a:t>
            </a:r>
            <a:endParaRPr lang="en-AU" dirty="0"/>
          </a:p>
        </p:txBody>
      </p:sp>
      <p:sp>
        <p:nvSpPr>
          <p:cNvPr id="14" name="Footer Placeholder 5">
            <a:extLst>
              <a:ext uri="{FF2B5EF4-FFF2-40B4-BE49-F238E27FC236}">
                <a16:creationId xmlns:a16="http://schemas.microsoft.com/office/drawing/2014/main" id="{7A7FAC38-1238-E80F-A5FC-7C16F3F740AA}"/>
              </a:ext>
            </a:extLst>
          </p:cNvPr>
          <p:cNvSpPr>
            <a:spLocks noGrp="1"/>
          </p:cNvSpPr>
          <p:nvPr>
            <p:ph type="ftr" sz="quarter" idx="4294967295"/>
          </p:nvPr>
        </p:nvSpPr>
        <p:spPr>
          <a:xfrm>
            <a:off x="3499101" y="6356350"/>
            <a:ext cx="5911517" cy="365125"/>
          </a:xfrm>
        </p:spPr>
        <p:txBody>
          <a:bodyPr/>
          <a:lstStyle/>
          <a:p>
            <a:endParaRPr lang="en-AU"/>
          </a:p>
        </p:txBody>
      </p:sp>
      <p:sp>
        <p:nvSpPr>
          <p:cNvPr id="6" name="Slide Number Placeholder 5">
            <a:extLst>
              <a:ext uri="{FF2B5EF4-FFF2-40B4-BE49-F238E27FC236}">
                <a16:creationId xmlns:a16="http://schemas.microsoft.com/office/drawing/2014/main" id="{91D1FE76-E1AB-A2FA-91DC-1BF540F93DCE}"/>
              </a:ext>
            </a:extLst>
          </p:cNvPr>
          <p:cNvSpPr>
            <a:spLocks noGrp="1"/>
          </p:cNvSpPr>
          <p:nvPr>
            <p:ph type="sldNum" sz="quarter" idx="12"/>
          </p:nvPr>
        </p:nvSpPr>
        <p:spPr>
          <a:xfrm>
            <a:off x="10634135" y="6356350"/>
            <a:ext cx="1530927" cy="365125"/>
          </a:xfrm>
        </p:spPr>
        <p:txBody>
          <a:bodyPr anchor="ctr">
            <a:normAutofit/>
          </a:bodyPr>
          <a:lstStyle/>
          <a:p>
            <a:pPr>
              <a:spcAft>
                <a:spcPts val="600"/>
              </a:spcAft>
            </a:pPr>
            <a:fld id="{CDAF33B4-C208-4BF9-B583-BE0AC100F939}" type="slidenum">
              <a:rPr lang="en-AU" smtClean="0"/>
              <a:pPr>
                <a:spcAft>
                  <a:spcPts val="600"/>
                </a:spcAft>
              </a:pPr>
              <a:t>7</a:t>
            </a:fld>
            <a:endParaRPr lang="en-AU"/>
          </a:p>
        </p:txBody>
      </p:sp>
    </p:spTree>
    <p:extLst>
      <p:ext uri="{BB962C8B-B14F-4D97-AF65-F5344CB8AC3E}">
        <p14:creationId xmlns:p14="http://schemas.microsoft.com/office/powerpoint/2010/main" val="24327465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DRMSDIP" val="DIP0"/>
</p:tagLst>
</file>

<file path=ppt/theme/theme1.xml><?xml version="1.0" encoding="utf-8"?>
<a:theme xmlns:a="http://schemas.openxmlformats.org/drawingml/2006/main" name="Theme1">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Theme1" id="{C0750902-3A96-4287-BD6D-44374E0C30C7}" vid="{02536DA5-EF67-42B1-9BE5-B7C3861F75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405</TotalTime>
  <Words>912</Words>
  <Application>Microsoft Office PowerPoint</Application>
  <PresentationFormat>Widescreen</PresentationFormat>
  <Paragraphs>87</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Avenir Next LT Pro</vt:lpstr>
      <vt:lpstr>Avenir Next LT Pro Demi</vt:lpstr>
      <vt:lpstr>Calibri</vt:lpstr>
      <vt:lpstr>Corbel</vt:lpstr>
      <vt:lpstr>Ink Free</vt:lpstr>
      <vt:lpstr>Wingdings 2</vt:lpstr>
      <vt:lpstr>Theme1</vt:lpstr>
      <vt:lpstr>Digital Transformation in Local Government</vt:lpstr>
      <vt:lpstr>PowerPoint Presentation</vt:lpstr>
      <vt:lpstr>The time was ripe for change!</vt:lpstr>
      <vt:lpstr>PowerPoint Presentation</vt:lpstr>
      <vt:lpstr>A cultural change was required </vt:lpstr>
      <vt:lpstr>The journey continues…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Cassandra Stevenson</dc:creator>
  <cp:lastModifiedBy>Ingrid McAlpin</cp:lastModifiedBy>
  <cp:revision>12</cp:revision>
  <dcterms:created xsi:type="dcterms:W3CDTF">2022-08-15T06:13:20Z</dcterms:created>
  <dcterms:modified xsi:type="dcterms:W3CDTF">2023-11-23T23:18:01Z</dcterms:modified>
</cp:coreProperties>
</file>